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491" r:id="rId2"/>
    <p:sldId id="501" r:id="rId3"/>
    <p:sldId id="502" r:id="rId4"/>
    <p:sldId id="389" r:id="rId5"/>
    <p:sldId id="409" r:id="rId6"/>
    <p:sldId id="499" r:id="rId7"/>
    <p:sldId id="410" r:id="rId8"/>
    <p:sldId id="415" r:id="rId9"/>
    <p:sldId id="490" r:id="rId10"/>
    <p:sldId id="443" r:id="rId11"/>
    <p:sldId id="496" r:id="rId12"/>
    <p:sldId id="495" r:id="rId13"/>
    <p:sldId id="450" r:id="rId14"/>
    <p:sldId id="500" r:id="rId15"/>
    <p:sldId id="4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E"/>
    <a:srgbClr val="0066FF"/>
    <a:srgbClr val="2F1BA5"/>
    <a:srgbClr val="01205F"/>
    <a:srgbClr val="181E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803"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03"/>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IIT%20B\phd\3rd%20APS\Comparison%20of%20PSD.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IIT%20B\phd\3rd%20APS\Comparison%20of%20PS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IIT%20B\phd\3rd%20APS\Comparison%20of%20PS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117449748061564"/>
          <c:y val="2.8272445891941542E-2"/>
          <c:w val="0.82326437689912413"/>
          <c:h val="0.79300471359045688"/>
        </c:manualLayout>
      </c:layout>
      <c:scatterChart>
        <c:scatterStyle val="smoothMarker"/>
        <c:ser>
          <c:idx val="7"/>
          <c:order val="0"/>
          <c:tx>
            <c:v>Sample 30: 347 GMT</c:v>
          </c:tx>
          <c:spPr>
            <a:ln>
              <a:solidFill>
                <a:schemeClr val="tx2">
                  <a:lumMod val="60000"/>
                  <a:lumOff val="40000"/>
                </a:schemeClr>
              </a:solidFill>
              <a:prstDash val="sysDot"/>
            </a:ln>
          </c:spPr>
          <c:xVal>
            <c:numRef>
              <c:f>'Top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1.1800000000000019</c:v>
                </c:pt>
                <c:pt idx="14">
                  <c:v>0.60000000000000064</c:v>
                </c:pt>
                <c:pt idx="15">
                  <c:v>0.42500000000000032</c:v>
                </c:pt>
                <c:pt idx="16">
                  <c:v>0.25</c:v>
                </c:pt>
                <c:pt idx="17">
                  <c:v>7.5000000000000025E-2</c:v>
                </c:pt>
                <c:pt idx="18">
                  <c:v>0</c:v>
                </c:pt>
              </c:numCache>
            </c:numRef>
          </c:xVal>
          <c:yVal>
            <c:numRef>
              <c:f>'Bottom Ballast'!$Y$3:$Y$21</c:f>
              <c:numCache>
                <c:formatCode>0.00</c:formatCode>
                <c:ptCount val="19"/>
                <c:pt idx="0">
                  <c:v>100</c:v>
                </c:pt>
                <c:pt idx="1">
                  <c:v>80.970446062534194</c:v>
                </c:pt>
                <c:pt idx="2">
                  <c:v>53.129780334088089</c:v>
                </c:pt>
                <c:pt idx="3">
                  <c:v>29.572293948479469</c:v>
                </c:pt>
                <c:pt idx="4">
                  <c:v>15.31542556446187</c:v>
                </c:pt>
                <c:pt idx="5">
                  <c:v>12.256011748149078</c:v>
                </c:pt>
                <c:pt idx="6">
                  <c:v>10.175610353056372</c:v>
                </c:pt>
                <c:pt idx="7">
                  <c:v>7.5445144710273402</c:v>
                </c:pt>
                <c:pt idx="8">
                  <c:v>6.0759958391972058</c:v>
                </c:pt>
                <c:pt idx="9">
                  <c:v>4.546288931040829</c:v>
                </c:pt>
                <c:pt idx="10">
                  <c:v>4.1179709967570091</c:v>
                </c:pt>
                <c:pt idx="11">
                  <c:v>3.4081869913724612</c:v>
                </c:pt>
                <c:pt idx="12">
                  <c:v>3.1022456097411819</c:v>
                </c:pt>
                <c:pt idx="13">
                  <c:v>2.8207795386404086</c:v>
                </c:pt>
                <c:pt idx="14">
                  <c:v>2.4108180872544978</c:v>
                </c:pt>
                <c:pt idx="15">
                  <c:v>1.9947378082359539</c:v>
                </c:pt>
                <c:pt idx="16">
                  <c:v>1.4807562870954147</c:v>
                </c:pt>
                <c:pt idx="17">
                  <c:v>8.5663586856767893E-2</c:v>
                </c:pt>
                <c:pt idx="18">
                  <c:v>0</c:v>
                </c:pt>
              </c:numCache>
            </c:numRef>
          </c:yVal>
          <c:smooth val="1"/>
        </c:ser>
        <c:ser>
          <c:idx val="6"/>
          <c:order val="1"/>
          <c:tx>
            <c:v>Sample 34:347 GMT</c:v>
          </c:tx>
          <c:spPr>
            <a:ln>
              <a:solidFill>
                <a:schemeClr val="tx2">
                  <a:lumMod val="60000"/>
                  <a:lumOff val="40000"/>
                </a:schemeClr>
              </a:solidFill>
              <a:prstDash val="dashDot"/>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1.1800000000000019</c:v>
                </c:pt>
                <c:pt idx="14">
                  <c:v>0.60000000000000064</c:v>
                </c:pt>
                <c:pt idx="15">
                  <c:v>0.42500000000000032</c:v>
                </c:pt>
                <c:pt idx="16">
                  <c:v>0.25</c:v>
                </c:pt>
                <c:pt idx="17">
                  <c:v>7.5000000000000025E-2</c:v>
                </c:pt>
                <c:pt idx="18">
                  <c:v>0</c:v>
                </c:pt>
              </c:numCache>
            </c:numRef>
          </c:xVal>
          <c:yVal>
            <c:numRef>
              <c:f>'Top Ballast'!$Q$3:$Q$21</c:f>
              <c:numCache>
                <c:formatCode>0.00</c:formatCode>
                <c:ptCount val="19"/>
                <c:pt idx="0">
                  <c:v>100</c:v>
                </c:pt>
                <c:pt idx="1">
                  <c:v>89.040157547735262</c:v>
                </c:pt>
                <c:pt idx="2">
                  <c:v>50.166966349858825</c:v>
                </c:pt>
                <c:pt idx="3">
                  <c:v>30.644746981762079</c:v>
                </c:pt>
                <c:pt idx="4">
                  <c:v>13.00625053514857</c:v>
                </c:pt>
                <c:pt idx="5">
                  <c:v>6.1563490024831076</c:v>
                </c:pt>
                <c:pt idx="6">
                  <c:v>3.1595170819419778</c:v>
                </c:pt>
                <c:pt idx="7">
                  <c:v>1.5326654679339242</c:v>
                </c:pt>
                <c:pt idx="8">
                  <c:v>0.67642777635072215</c:v>
                </c:pt>
                <c:pt idx="9">
                  <c:v>0.24830893055914807</c:v>
                </c:pt>
                <c:pt idx="10">
                  <c:v>0.24830893055914807</c:v>
                </c:pt>
                <c:pt idx="11">
                  <c:v>0.24830893055914807</c:v>
                </c:pt>
                <c:pt idx="12">
                  <c:v>0.24830893055914807</c:v>
                </c:pt>
                <c:pt idx="13">
                  <c:v>0.24830893055914807</c:v>
                </c:pt>
                <c:pt idx="14">
                  <c:v>0.24830893055914807</c:v>
                </c:pt>
                <c:pt idx="15">
                  <c:v>0.24830893055914807</c:v>
                </c:pt>
                <c:pt idx="16">
                  <c:v>0.18837229214831577</c:v>
                </c:pt>
                <c:pt idx="17">
                  <c:v>3.4249507663332693E-2</c:v>
                </c:pt>
                <c:pt idx="18">
                  <c:v>0</c:v>
                </c:pt>
              </c:numCache>
            </c:numRef>
          </c:yVal>
          <c:smooth val="1"/>
        </c:ser>
        <c:ser>
          <c:idx val="5"/>
          <c:order val="2"/>
          <c:tx>
            <c:v>Sample35:347 GMT</c:v>
          </c:tx>
          <c:spPr>
            <a:ln>
              <a:solidFill>
                <a:schemeClr val="tx2">
                  <a:lumMod val="60000"/>
                  <a:lumOff val="40000"/>
                </a:schemeClr>
              </a:solidFill>
              <a:prstDash val="sysDash"/>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1.1800000000000019</c:v>
                </c:pt>
                <c:pt idx="14">
                  <c:v>0.60000000000000064</c:v>
                </c:pt>
                <c:pt idx="15">
                  <c:v>0.42500000000000032</c:v>
                </c:pt>
                <c:pt idx="16">
                  <c:v>0.25</c:v>
                </c:pt>
                <c:pt idx="17">
                  <c:v>7.5000000000000025E-2</c:v>
                </c:pt>
                <c:pt idx="18">
                  <c:v>0</c:v>
                </c:pt>
              </c:numCache>
            </c:numRef>
          </c:xVal>
          <c:yVal>
            <c:numRef>
              <c:f>'Bottom Ballast'!$O$3:$O$21</c:f>
              <c:numCache>
                <c:formatCode>0.00</c:formatCode>
                <c:ptCount val="19"/>
                <c:pt idx="0">
                  <c:v>100</c:v>
                </c:pt>
                <c:pt idx="1">
                  <c:v>86.888751336446688</c:v>
                </c:pt>
                <c:pt idx="2">
                  <c:v>47.273648078329913</c:v>
                </c:pt>
                <c:pt idx="3">
                  <c:v>28.535254065612566</c:v>
                </c:pt>
                <c:pt idx="4">
                  <c:v>16.943334646333856</c:v>
                </c:pt>
                <c:pt idx="5">
                  <c:v>12.441618367002418</c:v>
                </c:pt>
                <c:pt idx="6">
                  <c:v>10.472117494794906</c:v>
                </c:pt>
                <c:pt idx="7">
                  <c:v>8.390073715604073</c:v>
                </c:pt>
                <c:pt idx="8">
                  <c:v>6.7582015643464075</c:v>
                </c:pt>
                <c:pt idx="9">
                  <c:v>4.901243599122199</c:v>
                </c:pt>
                <c:pt idx="10">
                  <c:v>4.5073434246806832</c:v>
                </c:pt>
                <c:pt idx="11">
                  <c:v>3.5676101513702192</c:v>
                </c:pt>
                <c:pt idx="12">
                  <c:v>3.1962185583253699</c:v>
                </c:pt>
                <c:pt idx="13">
                  <c:v>2.8923527094704977</c:v>
                </c:pt>
                <c:pt idx="14">
                  <c:v>2.430926790839024</c:v>
                </c:pt>
                <c:pt idx="15">
                  <c:v>2.0145180350008567</c:v>
                </c:pt>
                <c:pt idx="16">
                  <c:v>1.7387879128917971</c:v>
                </c:pt>
                <c:pt idx="17">
                  <c:v>0.30949299420403592</c:v>
                </c:pt>
                <c:pt idx="18">
                  <c:v>0</c:v>
                </c:pt>
              </c:numCache>
            </c:numRef>
          </c:yVal>
          <c:smooth val="1"/>
        </c:ser>
        <c:ser>
          <c:idx val="0"/>
          <c:order val="3"/>
          <c:tx>
            <c:v>Sample 37: 347 GMT</c:v>
          </c:tx>
          <c:spPr>
            <a:ln>
              <a:solidFill>
                <a:schemeClr val="tx2">
                  <a:lumMod val="60000"/>
                  <a:lumOff val="40000"/>
                </a:schemeClr>
              </a:solidFill>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1.1800000000000019</c:v>
                </c:pt>
                <c:pt idx="14">
                  <c:v>0.60000000000000064</c:v>
                </c:pt>
                <c:pt idx="15">
                  <c:v>0.42500000000000032</c:v>
                </c:pt>
                <c:pt idx="16">
                  <c:v>0.25</c:v>
                </c:pt>
                <c:pt idx="17">
                  <c:v>7.5000000000000025E-2</c:v>
                </c:pt>
                <c:pt idx="18">
                  <c:v>0</c:v>
                </c:pt>
              </c:numCache>
            </c:numRef>
          </c:xVal>
          <c:yVal>
            <c:numRef>
              <c:f>'Bottom Ballast'!$K$3:$K$21</c:f>
              <c:numCache>
                <c:formatCode>0.00</c:formatCode>
                <c:ptCount val="19"/>
                <c:pt idx="0">
                  <c:v>100</c:v>
                </c:pt>
                <c:pt idx="1">
                  <c:v>84.392869155734815</c:v>
                </c:pt>
                <c:pt idx="2">
                  <c:v>57.954927682475542</c:v>
                </c:pt>
                <c:pt idx="3">
                  <c:v>40.531449714093426</c:v>
                </c:pt>
                <c:pt idx="4">
                  <c:v>20.34981500168179</c:v>
                </c:pt>
                <c:pt idx="5">
                  <c:v>13.353514968045758</c:v>
                </c:pt>
                <c:pt idx="6">
                  <c:v>9.1826437941473227</c:v>
                </c:pt>
                <c:pt idx="7">
                  <c:v>5.8863101244534022</c:v>
                </c:pt>
                <c:pt idx="8">
                  <c:v>4.1372351160443941</c:v>
                </c:pt>
                <c:pt idx="9">
                  <c:v>2.8590649175916525</c:v>
                </c:pt>
                <c:pt idx="10">
                  <c:v>2.623612512613505</c:v>
                </c:pt>
                <c:pt idx="11">
                  <c:v>2.2670702993609151</c:v>
                </c:pt>
                <c:pt idx="12">
                  <c:v>2.1190716448032134</c:v>
                </c:pt>
                <c:pt idx="13">
                  <c:v>1.9845274133871411</c:v>
                </c:pt>
                <c:pt idx="14">
                  <c:v>1.7759838546922142</c:v>
                </c:pt>
                <c:pt idx="15">
                  <c:v>1.5539858728556908</c:v>
                </c:pt>
                <c:pt idx="16">
                  <c:v>1.3723511604439997</c:v>
                </c:pt>
                <c:pt idx="17">
                  <c:v>0.12108980827446195</c:v>
                </c:pt>
                <c:pt idx="18">
                  <c:v>0</c:v>
                </c:pt>
              </c:numCache>
            </c:numRef>
          </c:yVal>
          <c:smooth val="1"/>
        </c:ser>
        <c:ser>
          <c:idx val="8"/>
          <c:order val="4"/>
          <c:tx>
            <c:v>Sample 4:226</c:v>
          </c:tx>
          <c:spPr>
            <a:ln>
              <a:solidFill>
                <a:schemeClr val="tx1"/>
              </a:solidFill>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1.1800000000000019</c:v>
                </c:pt>
                <c:pt idx="14">
                  <c:v>0.60000000000000064</c:v>
                </c:pt>
                <c:pt idx="15">
                  <c:v>0.42500000000000032</c:v>
                </c:pt>
                <c:pt idx="16">
                  <c:v>0.25</c:v>
                </c:pt>
                <c:pt idx="17">
                  <c:v>7.5000000000000025E-2</c:v>
                </c:pt>
                <c:pt idx="18">
                  <c:v>0</c:v>
                </c:pt>
              </c:numCache>
            </c:numRef>
          </c:xVal>
          <c:yVal>
            <c:numRef>
              <c:f>'Bottom Ballast'!$BY$3:$BY$21</c:f>
              <c:numCache>
                <c:formatCode>0.00</c:formatCode>
                <c:ptCount val="19"/>
                <c:pt idx="0">
                  <c:v>97.216293959358111</c:v>
                </c:pt>
                <c:pt idx="1">
                  <c:v>79.238192446877605</c:v>
                </c:pt>
                <c:pt idx="2">
                  <c:v>52.039064674770295</c:v>
                </c:pt>
                <c:pt idx="3">
                  <c:v>35.916767189384736</c:v>
                </c:pt>
                <c:pt idx="4">
                  <c:v>14.691008629488721</c:v>
                </c:pt>
                <c:pt idx="5">
                  <c:v>6.2818966317156821</c:v>
                </c:pt>
                <c:pt idx="6">
                  <c:v>3.0342395842998786</c:v>
                </c:pt>
                <c:pt idx="7">
                  <c:v>1.6423865639788364</c:v>
                </c:pt>
                <c:pt idx="8">
                  <c:v>1.0624478055117414</c:v>
                </c:pt>
                <c:pt idx="9">
                  <c:v>0.83047230212487577</c:v>
                </c:pt>
                <c:pt idx="10">
                  <c:v>0.23081562586990856</c:v>
                </c:pt>
                <c:pt idx="11">
                  <c:v>0.19079985153567247</c:v>
                </c:pt>
                <c:pt idx="12">
                  <c:v>0.16934211747239705</c:v>
                </c:pt>
                <c:pt idx="13">
                  <c:v>0.15252389347685391</c:v>
                </c:pt>
                <c:pt idx="14">
                  <c:v>0.13570566948129706</c:v>
                </c:pt>
                <c:pt idx="15">
                  <c:v>0.12120720051960646</c:v>
                </c:pt>
                <c:pt idx="16">
                  <c:v>0.11192818038414033</c:v>
                </c:pt>
                <c:pt idx="17">
                  <c:v>2.8996937923352575E-2</c:v>
                </c:pt>
                <c:pt idx="18">
                  <c:v>0</c:v>
                </c:pt>
              </c:numCache>
            </c:numRef>
          </c:yVal>
          <c:smooth val="1"/>
        </c:ser>
        <c:ser>
          <c:idx val="9"/>
          <c:order val="5"/>
          <c:tx>
            <c:v>Sample 12:226</c:v>
          </c:tx>
          <c:spPr>
            <a:ln>
              <a:solidFill>
                <a:schemeClr val="tx1"/>
              </a:solidFill>
            </a:ln>
          </c:spPr>
          <c:xVal>
            <c:numRef>
              <c:f>'Top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1.1800000000000019</c:v>
                </c:pt>
                <c:pt idx="14">
                  <c:v>0.60000000000000064</c:v>
                </c:pt>
                <c:pt idx="15">
                  <c:v>0.42500000000000032</c:v>
                </c:pt>
                <c:pt idx="16">
                  <c:v>0.25</c:v>
                </c:pt>
                <c:pt idx="17">
                  <c:v>7.5000000000000025E-2</c:v>
                </c:pt>
                <c:pt idx="18">
                  <c:v>0</c:v>
                </c:pt>
              </c:numCache>
            </c:numRef>
          </c:xVal>
          <c:yVal>
            <c:numRef>
              <c:f>'Top Ballast'!$BI$3:$BI$21</c:f>
              <c:numCache>
                <c:formatCode>0.00</c:formatCode>
                <c:ptCount val="19"/>
                <c:pt idx="0">
                  <c:v>97.959442541762485</c:v>
                </c:pt>
                <c:pt idx="1">
                  <c:v>84.337342752987539</c:v>
                </c:pt>
                <c:pt idx="2">
                  <c:v>50.750869994429863</c:v>
                </c:pt>
                <c:pt idx="3">
                  <c:v>18.818903283091501</c:v>
                </c:pt>
                <c:pt idx="4">
                  <c:v>6.6858589368144035</c:v>
                </c:pt>
                <c:pt idx="5">
                  <c:v>2.3289930124694682</c:v>
                </c:pt>
                <c:pt idx="6">
                  <c:v>0.78478736839782859</c:v>
                </c:pt>
                <c:pt idx="7">
                  <c:v>0.50903636052789958</c:v>
                </c:pt>
                <c:pt idx="8">
                  <c:v>0.39873595737991313</c:v>
                </c:pt>
                <c:pt idx="9">
                  <c:v>0.23328535265797296</c:v>
                </c:pt>
                <c:pt idx="10">
                  <c:v>0.22060080629593418</c:v>
                </c:pt>
                <c:pt idx="11">
                  <c:v>0.19357720752469734</c:v>
                </c:pt>
                <c:pt idx="12">
                  <c:v>0.17923815511544258</c:v>
                </c:pt>
                <c:pt idx="13">
                  <c:v>0.16765661278492419</c:v>
                </c:pt>
                <c:pt idx="14">
                  <c:v>0.15386906239140824</c:v>
                </c:pt>
                <c:pt idx="15">
                  <c:v>6.0665221731383764E-2</c:v>
                </c:pt>
                <c:pt idx="16">
                  <c:v>4.4671663274925784E-2</c:v>
                </c:pt>
                <c:pt idx="17">
                  <c:v>0</c:v>
                </c:pt>
                <c:pt idx="18">
                  <c:v>0</c:v>
                </c:pt>
              </c:numCache>
            </c:numRef>
          </c:yVal>
          <c:smooth val="1"/>
        </c:ser>
        <c:ser>
          <c:idx val="3"/>
          <c:order val="6"/>
          <c:tx>
            <c:v>IR Lower</c:v>
          </c:tx>
          <c:spPr>
            <a:ln w="25400" cmpd="sng">
              <a:solidFill>
                <a:srgbClr val="FF0000"/>
              </a:solidFill>
              <a:prstDash val="solid"/>
            </a:ln>
          </c:spPr>
          <c:marker>
            <c:symbol val="none"/>
          </c:marker>
          <c:xVal>
            <c:numRef>
              <c:f>'Top Ballast'!$B$48:$B$50</c:f>
              <c:numCache>
                <c:formatCode>General</c:formatCode>
                <c:ptCount val="3"/>
                <c:pt idx="0">
                  <c:v>65</c:v>
                </c:pt>
                <c:pt idx="1">
                  <c:v>40</c:v>
                </c:pt>
                <c:pt idx="2">
                  <c:v>20</c:v>
                </c:pt>
              </c:numCache>
            </c:numRef>
          </c:xVal>
          <c:yVal>
            <c:numRef>
              <c:f>'Top Ballast'!$C$48:$C$50</c:f>
              <c:numCache>
                <c:formatCode>General</c:formatCode>
                <c:ptCount val="3"/>
                <c:pt idx="0">
                  <c:v>100</c:v>
                </c:pt>
                <c:pt idx="1">
                  <c:v>60</c:v>
                </c:pt>
                <c:pt idx="2">
                  <c:v>0</c:v>
                </c:pt>
              </c:numCache>
            </c:numRef>
          </c:yVal>
          <c:smooth val="1"/>
        </c:ser>
        <c:ser>
          <c:idx val="4"/>
          <c:order val="7"/>
          <c:tx>
            <c:v>IR Upper</c:v>
          </c:tx>
          <c:spPr>
            <a:ln w="25400">
              <a:solidFill>
                <a:srgbClr val="FF0000"/>
              </a:solidFill>
              <a:prstDash val="solid"/>
            </a:ln>
          </c:spPr>
          <c:marker>
            <c:symbol val="none"/>
          </c:marker>
          <c:xVal>
            <c:numRef>
              <c:f>'Top Ballast'!$B$48:$B$50</c:f>
              <c:numCache>
                <c:formatCode>General</c:formatCode>
                <c:ptCount val="3"/>
                <c:pt idx="0">
                  <c:v>65</c:v>
                </c:pt>
                <c:pt idx="1">
                  <c:v>40</c:v>
                </c:pt>
                <c:pt idx="2">
                  <c:v>20</c:v>
                </c:pt>
              </c:numCache>
            </c:numRef>
          </c:xVal>
          <c:yVal>
            <c:numRef>
              <c:f>'Top Ballast'!$D$48:$D$50</c:f>
              <c:numCache>
                <c:formatCode>General</c:formatCode>
                <c:ptCount val="3"/>
                <c:pt idx="0">
                  <c:v>90</c:v>
                </c:pt>
                <c:pt idx="1">
                  <c:v>30</c:v>
                </c:pt>
                <c:pt idx="2">
                  <c:v>2</c:v>
                </c:pt>
              </c:numCache>
            </c:numRef>
          </c:yVal>
        </c:ser>
        <c:ser>
          <c:idx val="1"/>
          <c:order val="8"/>
          <c:tx>
            <c:v>AREMA Upper</c:v>
          </c:tx>
          <c:marker>
            <c:symbol val="none"/>
          </c:marker>
          <c:xVal>
            <c:numRef>
              <c:f>'Bottom Ballast'!$A$56:$A$63</c:f>
              <c:numCache>
                <c:formatCode>General</c:formatCode>
                <c:ptCount val="8"/>
                <c:pt idx="0">
                  <c:v>75</c:v>
                </c:pt>
                <c:pt idx="1">
                  <c:v>63</c:v>
                </c:pt>
                <c:pt idx="2">
                  <c:v>50</c:v>
                </c:pt>
                <c:pt idx="3">
                  <c:v>37.5</c:v>
                </c:pt>
                <c:pt idx="4">
                  <c:v>25</c:v>
                </c:pt>
                <c:pt idx="5">
                  <c:v>12.5</c:v>
                </c:pt>
                <c:pt idx="6">
                  <c:v>9</c:v>
                </c:pt>
                <c:pt idx="7">
                  <c:v>6.25</c:v>
                </c:pt>
              </c:numCache>
            </c:numRef>
          </c:xVal>
          <c:yVal>
            <c:numRef>
              <c:f>'Bottom Ballast'!$C$56:$C$63</c:f>
              <c:numCache>
                <c:formatCode>General</c:formatCode>
                <c:ptCount val="8"/>
                <c:pt idx="0">
                  <c:v>100</c:v>
                </c:pt>
                <c:pt idx="1">
                  <c:v>100</c:v>
                </c:pt>
                <c:pt idx="2">
                  <c:v>85</c:v>
                </c:pt>
                <c:pt idx="3">
                  <c:v>70</c:v>
                </c:pt>
                <c:pt idx="4">
                  <c:v>50</c:v>
                </c:pt>
                <c:pt idx="5">
                  <c:v>20</c:v>
                </c:pt>
                <c:pt idx="6">
                  <c:v>10</c:v>
                </c:pt>
                <c:pt idx="7">
                  <c:v>3</c:v>
                </c:pt>
              </c:numCache>
            </c:numRef>
          </c:yVal>
          <c:smooth val="1"/>
        </c:ser>
        <c:ser>
          <c:idx val="2"/>
          <c:order val="9"/>
          <c:tx>
            <c:v>AREMA LOWER</c:v>
          </c:tx>
          <c:spPr>
            <a:ln>
              <a:solidFill>
                <a:schemeClr val="accent2">
                  <a:lumMod val="75000"/>
                </a:schemeClr>
              </a:solidFill>
            </a:ln>
          </c:spPr>
          <c:marker>
            <c:symbol val="none"/>
          </c:marker>
          <c:xVal>
            <c:numRef>
              <c:f>'Bottom Ballast'!$A$56:$A$63</c:f>
              <c:numCache>
                <c:formatCode>General</c:formatCode>
                <c:ptCount val="8"/>
                <c:pt idx="0">
                  <c:v>75</c:v>
                </c:pt>
                <c:pt idx="1">
                  <c:v>63</c:v>
                </c:pt>
                <c:pt idx="2">
                  <c:v>50</c:v>
                </c:pt>
                <c:pt idx="3">
                  <c:v>37.5</c:v>
                </c:pt>
                <c:pt idx="4">
                  <c:v>25</c:v>
                </c:pt>
                <c:pt idx="5">
                  <c:v>12.5</c:v>
                </c:pt>
                <c:pt idx="6">
                  <c:v>9</c:v>
                </c:pt>
                <c:pt idx="7">
                  <c:v>6.25</c:v>
                </c:pt>
              </c:numCache>
            </c:numRef>
          </c:xVal>
          <c:yVal>
            <c:numRef>
              <c:f>'Bottom Ballast'!$B$56:$B$63</c:f>
              <c:numCache>
                <c:formatCode>General</c:formatCode>
                <c:ptCount val="8"/>
                <c:pt idx="0">
                  <c:v>100</c:v>
                </c:pt>
                <c:pt idx="1">
                  <c:v>80</c:v>
                </c:pt>
                <c:pt idx="2">
                  <c:v>60</c:v>
                </c:pt>
                <c:pt idx="3">
                  <c:v>50</c:v>
                </c:pt>
                <c:pt idx="4">
                  <c:v>25</c:v>
                </c:pt>
                <c:pt idx="5">
                  <c:v>5</c:v>
                </c:pt>
                <c:pt idx="6">
                  <c:v>0</c:v>
                </c:pt>
                <c:pt idx="7">
                  <c:v>0</c:v>
                </c:pt>
              </c:numCache>
            </c:numRef>
          </c:yVal>
          <c:smooth val="1"/>
        </c:ser>
        <c:ser>
          <c:idx val="10"/>
          <c:order val="10"/>
          <c:tx>
            <c:v>AS LOWER</c:v>
          </c:tx>
          <c:spPr>
            <a:ln>
              <a:solidFill>
                <a:srgbClr val="FFC000"/>
              </a:solidFill>
            </a:ln>
          </c:spPr>
          <c:marker>
            <c:symbol val="none"/>
          </c:marker>
          <c:xVal>
            <c:numRef>
              <c:f>'Bottom Ballast'!$P$56:$P$63</c:f>
              <c:numCache>
                <c:formatCode>General</c:formatCode>
                <c:ptCount val="8"/>
                <c:pt idx="0">
                  <c:v>63</c:v>
                </c:pt>
                <c:pt idx="1">
                  <c:v>53</c:v>
                </c:pt>
                <c:pt idx="2">
                  <c:v>37.5</c:v>
                </c:pt>
                <c:pt idx="3">
                  <c:v>26.5</c:v>
                </c:pt>
                <c:pt idx="4">
                  <c:v>19</c:v>
                </c:pt>
                <c:pt idx="5">
                  <c:v>13.2</c:v>
                </c:pt>
                <c:pt idx="6">
                  <c:v>9.5</c:v>
                </c:pt>
                <c:pt idx="7">
                  <c:v>4.75</c:v>
                </c:pt>
              </c:numCache>
            </c:numRef>
          </c:xVal>
          <c:yVal>
            <c:numRef>
              <c:f>'Bottom Ballast'!$Q$56:$Q$63</c:f>
              <c:numCache>
                <c:formatCode>General</c:formatCode>
                <c:ptCount val="8"/>
                <c:pt idx="0">
                  <c:v>100</c:v>
                </c:pt>
                <c:pt idx="1">
                  <c:v>85</c:v>
                </c:pt>
                <c:pt idx="2">
                  <c:v>50</c:v>
                </c:pt>
                <c:pt idx="3">
                  <c:v>20</c:v>
                </c:pt>
                <c:pt idx="4">
                  <c:v>10</c:v>
                </c:pt>
                <c:pt idx="5">
                  <c:v>2</c:v>
                </c:pt>
                <c:pt idx="6">
                  <c:v>0</c:v>
                </c:pt>
                <c:pt idx="7">
                  <c:v>0</c:v>
                </c:pt>
              </c:numCache>
            </c:numRef>
          </c:yVal>
          <c:smooth val="1"/>
        </c:ser>
        <c:ser>
          <c:idx val="11"/>
          <c:order val="11"/>
          <c:tx>
            <c:v>AS Upper</c:v>
          </c:tx>
          <c:marker>
            <c:symbol val="none"/>
          </c:marker>
          <c:xVal>
            <c:numRef>
              <c:f>'Bottom Ballast'!$P$56:$P$63</c:f>
              <c:numCache>
                <c:formatCode>General</c:formatCode>
                <c:ptCount val="8"/>
                <c:pt idx="0">
                  <c:v>63</c:v>
                </c:pt>
                <c:pt idx="1">
                  <c:v>53</c:v>
                </c:pt>
                <c:pt idx="2">
                  <c:v>37.5</c:v>
                </c:pt>
                <c:pt idx="3">
                  <c:v>26.5</c:v>
                </c:pt>
                <c:pt idx="4">
                  <c:v>19</c:v>
                </c:pt>
                <c:pt idx="5">
                  <c:v>13.2</c:v>
                </c:pt>
                <c:pt idx="6">
                  <c:v>9.5</c:v>
                </c:pt>
                <c:pt idx="7">
                  <c:v>4.75</c:v>
                </c:pt>
              </c:numCache>
            </c:numRef>
          </c:xVal>
          <c:yVal>
            <c:numRef>
              <c:f>'Bottom Ballast'!$R$56:$R$63</c:f>
              <c:numCache>
                <c:formatCode>General</c:formatCode>
                <c:ptCount val="8"/>
                <c:pt idx="0">
                  <c:v>100</c:v>
                </c:pt>
                <c:pt idx="1">
                  <c:v>100</c:v>
                </c:pt>
                <c:pt idx="2">
                  <c:v>70</c:v>
                </c:pt>
                <c:pt idx="3">
                  <c:v>35</c:v>
                </c:pt>
                <c:pt idx="4">
                  <c:v>20</c:v>
                </c:pt>
                <c:pt idx="5">
                  <c:v>10</c:v>
                </c:pt>
                <c:pt idx="6">
                  <c:v>5</c:v>
                </c:pt>
                <c:pt idx="7">
                  <c:v>2</c:v>
                </c:pt>
              </c:numCache>
            </c:numRef>
          </c:yVal>
          <c:smooth val="1"/>
        </c:ser>
        <c:axId val="60787712"/>
        <c:axId val="60802176"/>
      </c:scatterChart>
      <c:valAx>
        <c:axId val="60787712"/>
        <c:scaling>
          <c:orientation val="minMax"/>
          <c:max val="40"/>
          <c:min val="10"/>
        </c:scaling>
        <c:axPos val="b"/>
        <c:title>
          <c:tx>
            <c:rich>
              <a:bodyPr/>
              <a:lstStyle/>
              <a:p>
                <a:pPr>
                  <a:defRPr/>
                </a:pPr>
                <a:r>
                  <a:rPr lang="en-US"/>
                  <a:t>Size in mm</a:t>
                </a:r>
              </a:p>
            </c:rich>
          </c:tx>
          <c:layout>
            <c:manualLayout>
              <c:xMode val="edge"/>
              <c:yMode val="edge"/>
              <c:x val="0.49798033650798568"/>
              <c:y val="0.90976917885262476"/>
            </c:manualLayout>
          </c:layout>
        </c:title>
        <c:numFmt formatCode="General" sourceLinked="1"/>
        <c:tickLblPos val="nextTo"/>
        <c:crossAx val="60802176"/>
        <c:crosses val="autoZero"/>
        <c:crossBetween val="midCat"/>
        <c:majorUnit val="10"/>
        <c:minorUnit val="10"/>
      </c:valAx>
      <c:valAx>
        <c:axId val="60802176"/>
        <c:scaling>
          <c:orientation val="minMax"/>
          <c:max val="100"/>
          <c:min val="0"/>
        </c:scaling>
        <c:axPos val="l"/>
        <c:title>
          <c:tx>
            <c:rich>
              <a:bodyPr rot="-5400000" vert="horz"/>
              <a:lstStyle/>
              <a:p>
                <a:pPr>
                  <a:defRPr/>
                </a:pPr>
                <a:r>
                  <a:rPr lang="en-US"/>
                  <a:t>% Finer</a:t>
                </a:r>
              </a:p>
            </c:rich>
          </c:tx>
          <c:layout>
            <c:manualLayout>
              <c:xMode val="edge"/>
              <c:yMode val="edge"/>
              <c:x val="1.3480997802104005E-2"/>
              <c:y val="0.41759040119987006"/>
            </c:manualLayout>
          </c:layout>
        </c:title>
        <c:numFmt formatCode="0.00" sourceLinked="1"/>
        <c:tickLblPos val="nextTo"/>
        <c:crossAx val="60787712"/>
        <c:crossesAt val="1.0000000000000007E-2"/>
        <c:crossBetween val="midCat"/>
        <c:majorUnit val="10"/>
        <c:minorUnit val="10"/>
      </c:valAx>
    </c:plotArea>
    <c:legend>
      <c:legendPos val="l"/>
      <c:layout>
        <c:manualLayout>
          <c:xMode val="edge"/>
          <c:yMode val="edge"/>
          <c:x val="0.16329485696008431"/>
          <c:y val="2.5711562207836925E-2"/>
          <c:w val="0.65160546264122399"/>
          <c:h val="0.29434178378683934"/>
        </c:manualLayout>
      </c:layout>
      <c:overlay val="1"/>
      <c:txPr>
        <a:bodyPr/>
        <a:lstStyle/>
        <a:p>
          <a:pPr>
            <a:defRPr sz="1500"/>
          </a:pPr>
          <a:endParaRPr lang="en-US"/>
        </a:p>
      </c:txPr>
    </c:legend>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099635603801966"/>
          <c:y val="3.6356459379585392E-2"/>
          <c:w val="0.82326437689912413"/>
          <c:h val="0.79300471359045666"/>
        </c:manualLayout>
      </c:layout>
      <c:scatterChart>
        <c:scatterStyle val="smoothMarker"/>
        <c:ser>
          <c:idx val="6"/>
          <c:order val="0"/>
          <c:tx>
            <c:v>Sample 34:347 without Geotextile</c:v>
          </c:tx>
          <c:spPr>
            <a:ln>
              <a:solidFill>
                <a:srgbClr val="00B0F0"/>
              </a:solidFill>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1.1800000000000017</c:v>
                </c:pt>
                <c:pt idx="14">
                  <c:v>0.60000000000000064</c:v>
                </c:pt>
                <c:pt idx="15">
                  <c:v>0.42500000000000032</c:v>
                </c:pt>
                <c:pt idx="16">
                  <c:v>0.25</c:v>
                </c:pt>
                <c:pt idx="17">
                  <c:v>7.5000000000000011E-2</c:v>
                </c:pt>
                <c:pt idx="18">
                  <c:v>0</c:v>
                </c:pt>
              </c:numCache>
            </c:numRef>
          </c:xVal>
          <c:yVal>
            <c:numRef>
              <c:f>'Bottom Ballast'!$Q$3:$Q$21</c:f>
              <c:numCache>
                <c:formatCode>0.00</c:formatCode>
                <c:ptCount val="19"/>
                <c:pt idx="0">
                  <c:v>97.562009751960986</c:v>
                </c:pt>
                <c:pt idx="1">
                  <c:v>89.718041127835448</c:v>
                </c:pt>
                <c:pt idx="2">
                  <c:v>59.879160483358</c:v>
                </c:pt>
                <c:pt idx="3">
                  <c:v>38.944244223023027</c:v>
                </c:pt>
                <c:pt idx="4">
                  <c:v>23.256306974772066</c:v>
                </c:pt>
                <c:pt idx="5">
                  <c:v>18.380326478694073</c:v>
                </c:pt>
                <c:pt idx="6">
                  <c:v>15.253338986644039</c:v>
                </c:pt>
                <c:pt idx="7">
                  <c:v>12.815348738605055</c:v>
                </c:pt>
                <c:pt idx="8">
                  <c:v>11.066355734577058</c:v>
                </c:pt>
                <c:pt idx="9">
                  <c:v>8.7873648505405839</c:v>
                </c:pt>
                <c:pt idx="10">
                  <c:v>7.3192707229170821</c:v>
                </c:pt>
                <c:pt idx="11">
                  <c:v>5.6232775068899397</c:v>
                </c:pt>
                <c:pt idx="12">
                  <c:v>4.9024803900784235</c:v>
                </c:pt>
                <c:pt idx="13">
                  <c:v>4.27178291286834</c:v>
                </c:pt>
                <c:pt idx="14">
                  <c:v>3.3389866440533922</c:v>
                </c:pt>
                <c:pt idx="15">
                  <c:v>2.5863896544413802</c:v>
                </c:pt>
                <c:pt idx="16">
                  <c:v>2.1199915200339206</c:v>
                </c:pt>
                <c:pt idx="17">
                  <c:v>0.40809836760651308</c:v>
                </c:pt>
                <c:pt idx="18">
                  <c:v>0</c:v>
                </c:pt>
              </c:numCache>
            </c:numRef>
          </c:yVal>
          <c:smooth val="1"/>
        </c:ser>
        <c:ser>
          <c:idx val="5"/>
          <c:order val="1"/>
          <c:tx>
            <c:v>Sample29:347 with Geotextile</c:v>
          </c:tx>
          <c:spPr>
            <a:ln>
              <a:solidFill>
                <a:schemeClr val="tx1"/>
              </a:solidFill>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1.1800000000000017</c:v>
                </c:pt>
                <c:pt idx="14">
                  <c:v>0.60000000000000064</c:v>
                </c:pt>
                <c:pt idx="15">
                  <c:v>0.42500000000000032</c:v>
                </c:pt>
                <c:pt idx="16">
                  <c:v>0.25</c:v>
                </c:pt>
                <c:pt idx="17">
                  <c:v>7.5000000000000011E-2</c:v>
                </c:pt>
                <c:pt idx="18">
                  <c:v>0</c:v>
                </c:pt>
              </c:numCache>
            </c:numRef>
          </c:xVal>
          <c:yVal>
            <c:numRef>
              <c:f>'Bottom Ballast'!$AA$3:$AA$21</c:f>
              <c:numCache>
                <c:formatCode>0.00</c:formatCode>
                <c:ptCount val="19"/>
                <c:pt idx="0">
                  <c:v>96.319365798414481</c:v>
                </c:pt>
                <c:pt idx="1">
                  <c:v>84.201585503963756</c:v>
                </c:pt>
                <c:pt idx="2">
                  <c:v>50.113250283125772</c:v>
                </c:pt>
                <c:pt idx="3">
                  <c:v>23.046432616081503</c:v>
                </c:pt>
                <c:pt idx="4">
                  <c:v>12.061155152887878</c:v>
                </c:pt>
                <c:pt idx="5">
                  <c:v>9.0033975084937907</c:v>
                </c:pt>
                <c:pt idx="6">
                  <c:v>7.4745186862967117</c:v>
                </c:pt>
                <c:pt idx="7">
                  <c:v>6.2853907134768034</c:v>
                </c:pt>
                <c:pt idx="8">
                  <c:v>5.6058890147225497</c:v>
                </c:pt>
                <c:pt idx="9">
                  <c:v>4.3601359003397615</c:v>
                </c:pt>
                <c:pt idx="10">
                  <c:v>3.96375990939978</c:v>
                </c:pt>
                <c:pt idx="11">
                  <c:v>2.9728199320498372</c:v>
                </c:pt>
                <c:pt idx="12">
                  <c:v>2.5990939977350109</c:v>
                </c:pt>
                <c:pt idx="13">
                  <c:v>2.2819932049830252</c:v>
                </c:pt>
                <c:pt idx="14">
                  <c:v>1.8346545866364761</c:v>
                </c:pt>
                <c:pt idx="15">
                  <c:v>1.4552661381653418</c:v>
                </c:pt>
                <c:pt idx="16">
                  <c:v>1.1721404303510805</c:v>
                </c:pt>
                <c:pt idx="17">
                  <c:v>0.12457531143829227</c:v>
                </c:pt>
                <c:pt idx="18">
                  <c:v>0</c:v>
                </c:pt>
              </c:numCache>
            </c:numRef>
          </c:yVal>
          <c:smooth val="1"/>
        </c:ser>
        <c:ser>
          <c:idx val="8"/>
          <c:order val="2"/>
          <c:tx>
            <c:v>Sample 4:226 without Geotextile</c:v>
          </c:tx>
          <c:spPr>
            <a:ln>
              <a:solidFill>
                <a:srgbClr val="00B050"/>
              </a:solidFill>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1.1800000000000017</c:v>
                </c:pt>
                <c:pt idx="14">
                  <c:v>0.60000000000000064</c:v>
                </c:pt>
                <c:pt idx="15">
                  <c:v>0.42500000000000032</c:v>
                </c:pt>
                <c:pt idx="16">
                  <c:v>0.25</c:v>
                </c:pt>
                <c:pt idx="17">
                  <c:v>7.5000000000000011E-2</c:v>
                </c:pt>
                <c:pt idx="18">
                  <c:v>0</c:v>
                </c:pt>
              </c:numCache>
            </c:numRef>
          </c:xVal>
          <c:yVal>
            <c:numRef>
              <c:f>'Bottom Ballast'!$BY$3:$BY$21</c:f>
              <c:numCache>
                <c:formatCode>0.00</c:formatCode>
                <c:ptCount val="19"/>
                <c:pt idx="0">
                  <c:v>97.216293959358097</c:v>
                </c:pt>
                <c:pt idx="1">
                  <c:v>79.238192446877605</c:v>
                </c:pt>
                <c:pt idx="2">
                  <c:v>52.039064674770295</c:v>
                </c:pt>
                <c:pt idx="3">
                  <c:v>35.916767189384743</c:v>
                </c:pt>
                <c:pt idx="4">
                  <c:v>14.691008629488721</c:v>
                </c:pt>
                <c:pt idx="5">
                  <c:v>6.2818966317156821</c:v>
                </c:pt>
                <c:pt idx="6">
                  <c:v>3.0342395842998791</c:v>
                </c:pt>
                <c:pt idx="7">
                  <c:v>1.6423865639788358</c:v>
                </c:pt>
                <c:pt idx="8">
                  <c:v>1.062447805511741</c:v>
                </c:pt>
                <c:pt idx="9">
                  <c:v>0.83047230212487566</c:v>
                </c:pt>
                <c:pt idx="10">
                  <c:v>0.23081562586990856</c:v>
                </c:pt>
                <c:pt idx="11">
                  <c:v>0.19079985153567244</c:v>
                </c:pt>
                <c:pt idx="12">
                  <c:v>0.16934211747239697</c:v>
                </c:pt>
                <c:pt idx="13">
                  <c:v>0.15252389347685391</c:v>
                </c:pt>
                <c:pt idx="14">
                  <c:v>0.13570566948129703</c:v>
                </c:pt>
                <c:pt idx="15">
                  <c:v>0.12120720051960644</c:v>
                </c:pt>
                <c:pt idx="16">
                  <c:v>0.11192818038414032</c:v>
                </c:pt>
                <c:pt idx="17">
                  <c:v>2.8996937923352572E-2</c:v>
                </c:pt>
                <c:pt idx="18">
                  <c:v>0</c:v>
                </c:pt>
              </c:numCache>
            </c:numRef>
          </c:yVal>
          <c:smooth val="1"/>
        </c:ser>
        <c:ser>
          <c:idx val="9"/>
          <c:order val="3"/>
          <c:tx>
            <c:v>Sample 6:226 with Geotextile</c:v>
          </c:tx>
          <c:spPr>
            <a:ln>
              <a:solidFill>
                <a:schemeClr val="accent6">
                  <a:lumMod val="75000"/>
                </a:schemeClr>
              </a:solidFill>
            </a:ln>
          </c:spPr>
          <c:xVal>
            <c:numRef>
              <c:f>'Bottom Ballast'!$B$3:$B$21</c:f>
              <c:numCache>
                <c:formatCode>General</c:formatCode>
                <c:ptCount val="19"/>
                <c:pt idx="0">
                  <c:v>63</c:v>
                </c:pt>
                <c:pt idx="1">
                  <c:v>50</c:v>
                </c:pt>
                <c:pt idx="2">
                  <c:v>40</c:v>
                </c:pt>
                <c:pt idx="3">
                  <c:v>31.5</c:v>
                </c:pt>
                <c:pt idx="4">
                  <c:v>25</c:v>
                </c:pt>
                <c:pt idx="5">
                  <c:v>20</c:v>
                </c:pt>
                <c:pt idx="6">
                  <c:v>16</c:v>
                </c:pt>
                <c:pt idx="7">
                  <c:v>12.5</c:v>
                </c:pt>
                <c:pt idx="8">
                  <c:v>10</c:v>
                </c:pt>
                <c:pt idx="9">
                  <c:v>6.3</c:v>
                </c:pt>
                <c:pt idx="10">
                  <c:v>4.75</c:v>
                </c:pt>
                <c:pt idx="11">
                  <c:v>2.36</c:v>
                </c:pt>
                <c:pt idx="12">
                  <c:v>2</c:v>
                </c:pt>
                <c:pt idx="13">
                  <c:v>1.1800000000000017</c:v>
                </c:pt>
                <c:pt idx="14">
                  <c:v>0.60000000000000064</c:v>
                </c:pt>
                <c:pt idx="15">
                  <c:v>0.42500000000000032</c:v>
                </c:pt>
                <c:pt idx="16">
                  <c:v>0.25</c:v>
                </c:pt>
                <c:pt idx="17">
                  <c:v>7.5000000000000011E-2</c:v>
                </c:pt>
                <c:pt idx="18">
                  <c:v>0</c:v>
                </c:pt>
              </c:numCache>
            </c:numRef>
          </c:xVal>
          <c:yVal>
            <c:numRef>
              <c:f>'Bottom Ballast'!$BU$3:$BU$21</c:f>
              <c:numCache>
                <c:formatCode>0.00</c:formatCode>
                <c:ptCount val="19"/>
                <c:pt idx="0">
                  <c:v>93.657140537468337</c:v>
                </c:pt>
                <c:pt idx="1">
                  <c:v>72.243646991962478</c:v>
                </c:pt>
                <c:pt idx="2">
                  <c:v>43.776893724121187</c:v>
                </c:pt>
                <c:pt idx="3">
                  <c:v>10.946253146058281</c:v>
                </c:pt>
                <c:pt idx="4">
                  <c:v>8.9165381180482193</c:v>
                </c:pt>
                <c:pt idx="5">
                  <c:v>4.3496793050255524</c:v>
                </c:pt>
                <c:pt idx="6">
                  <c:v>2.4214500284159897</c:v>
                </c:pt>
                <c:pt idx="7">
                  <c:v>1.4573353901111947</c:v>
                </c:pt>
                <c:pt idx="8">
                  <c:v>1.0006495088089622</c:v>
                </c:pt>
                <c:pt idx="9">
                  <c:v>0.59470650320693497</c:v>
                </c:pt>
                <c:pt idx="10">
                  <c:v>0.51453275960052736</c:v>
                </c:pt>
                <c:pt idx="11">
                  <c:v>0.39833157424695348</c:v>
                </c:pt>
                <c:pt idx="12">
                  <c:v>0.35317041487373046</c:v>
                </c:pt>
                <c:pt idx="13">
                  <c:v>0.31815783064055836</c:v>
                </c:pt>
                <c:pt idx="14">
                  <c:v>0.27857838759436587</c:v>
                </c:pt>
                <c:pt idx="15">
                  <c:v>0.24610294714618441</c:v>
                </c:pt>
                <c:pt idx="16">
                  <c:v>0.22326865308106394</c:v>
                </c:pt>
                <c:pt idx="17">
                  <c:v>3.552001299014762E-2</c:v>
                </c:pt>
                <c:pt idx="18">
                  <c:v>0</c:v>
                </c:pt>
              </c:numCache>
            </c:numRef>
          </c:yVal>
          <c:smooth val="1"/>
        </c:ser>
        <c:ser>
          <c:idx val="3"/>
          <c:order val="4"/>
          <c:tx>
            <c:v>IR Lower</c:v>
          </c:tx>
          <c:spPr>
            <a:ln w="31750" cmpd="sng">
              <a:solidFill>
                <a:srgbClr val="FF0000"/>
              </a:solidFill>
              <a:prstDash val="lgDash"/>
            </a:ln>
          </c:spPr>
          <c:marker>
            <c:spPr>
              <a:ln>
                <a:solidFill>
                  <a:srgbClr val="1F497D">
                    <a:lumMod val="75000"/>
                  </a:srgbClr>
                </a:solidFill>
              </a:ln>
            </c:spPr>
          </c:marker>
          <c:xVal>
            <c:numRef>
              <c:f>'Top Ballast'!$B$48:$B$50</c:f>
              <c:numCache>
                <c:formatCode>General</c:formatCode>
                <c:ptCount val="3"/>
                <c:pt idx="0">
                  <c:v>65</c:v>
                </c:pt>
                <c:pt idx="1">
                  <c:v>40</c:v>
                </c:pt>
                <c:pt idx="2">
                  <c:v>20</c:v>
                </c:pt>
              </c:numCache>
            </c:numRef>
          </c:xVal>
          <c:yVal>
            <c:numRef>
              <c:f>'Top Ballast'!$C$48:$C$50</c:f>
              <c:numCache>
                <c:formatCode>General</c:formatCode>
                <c:ptCount val="3"/>
                <c:pt idx="0">
                  <c:v>100</c:v>
                </c:pt>
                <c:pt idx="1">
                  <c:v>60</c:v>
                </c:pt>
                <c:pt idx="2">
                  <c:v>0</c:v>
                </c:pt>
              </c:numCache>
            </c:numRef>
          </c:yVal>
          <c:smooth val="1"/>
        </c:ser>
        <c:ser>
          <c:idx val="4"/>
          <c:order val="5"/>
          <c:tx>
            <c:v>IR Upper</c:v>
          </c:tx>
          <c:spPr>
            <a:ln w="31750">
              <a:solidFill>
                <a:srgbClr val="FF0000"/>
              </a:solidFill>
              <a:prstDash val="dashDot"/>
            </a:ln>
          </c:spPr>
          <c:xVal>
            <c:numRef>
              <c:f>'Top Ballast'!$B$48:$B$50</c:f>
              <c:numCache>
                <c:formatCode>General</c:formatCode>
                <c:ptCount val="3"/>
                <c:pt idx="0">
                  <c:v>65</c:v>
                </c:pt>
                <c:pt idx="1">
                  <c:v>40</c:v>
                </c:pt>
                <c:pt idx="2">
                  <c:v>20</c:v>
                </c:pt>
              </c:numCache>
            </c:numRef>
          </c:xVal>
          <c:yVal>
            <c:numRef>
              <c:f>'Top Ballast'!$D$48:$D$50</c:f>
              <c:numCache>
                <c:formatCode>General</c:formatCode>
                <c:ptCount val="3"/>
                <c:pt idx="0">
                  <c:v>90</c:v>
                </c:pt>
                <c:pt idx="1">
                  <c:v>30</c:v>
                </c:pt>
                <c:pt idx="2">
                  <c:v>2</c:v>
                </c:pt>
              </c:numCache>
            </c:numRef>
          </c:yVal>
        </c:ser>
        <c:axId val="64673664"/>
        <c:axId val="64679936"/>
      </c:scatterChart>
      <c:valAx>
        <c:axId val="64673664"/>
        <c:scaling>
          <c:orientation val="minMax"/>
          <c:max val="70"/>
          <c:min val="10"/>
        </c:scaling>
        <c:axPos val="b"/>
        <c:title>
          <c:tx>
            <c:rich>
              <a:bodyPr/>
              <a:lstStyle/>
              <a:p>
                <a:pPr>
                  <a:defRPr/>
                </a:pPr>
                <a:r>
                  <a:rPr lang="en-US"/>
                  <a:t>Size in mm</a:t>
                </a:r>
              </a:p>
            </c:rich>
          </c:tx>
          <c:layout>
            <c:manualLayout>
              <c:xMode val="edge"/>
              <c:yMode val="edge"/>
              <c:x val="0.49798033650798557"/>
              <c:y val="0.90976917885262498"/>
            </c:manualLayout>
          </c:layout>
        </c:title>
        <c:numFmt formatCode="General" sourceLinked="1"/>
        <c:tickLblPos val="nextTo"/>
        <c:crossAx val="64679936"/>
        <c:crosses val="autoZero"/>
        <c:crossBetween val="midCat"/>
        <c:majorUnit val="10"/>
        <c:minorUnit val="10"/>
      </c:valAx>
      <c:valAx>
        <c:axId val="64679936"/>
        <c:scaling>
          <c:orientation val="minMax"/>
          <c:max val="100"/>
          <c:min val="0"/>
        </c:scaling>
        <c:axPos val="l"/>
        <c:title>
          <c:tx>
            <c:rich>
              <a:bodyPr rot="-5400000" vert="horz"/>
              <a:lstStyle/>
              <a:p>
                <a:pPr>
                  <a:defRPr/>
                </a:pPr>
                <a:r>
                  <a:rPr lang="en-US"/>
                  <a:t>% Finer</a:t>
                </a:r>
              </a:p>
            </c:rich>
          </c:tx>
          <c:layout>
            <c:manualLayout>
              <c:xMode val="edge"/>
              <c:yMode val="edge"/>
              <c:x val="1.3480997802104005E-2"/>
              <c:y val="0.41759040119986979"/>
            </c:manualLayout>
          </c:layout>
        </c:title>
        <c:numFmt formatCode="0.00" sourceLinked="1"/>
        <c:tickLblPos val="nextTo"/>
        <c:crossAx val="64673664"/>
        <c:crossesAt val="1.0000000000000005E-2"/>
        <c:crossBetween val="midCat"/>
        <c:majorUnit val="10"/>
        <c:minorUnit val="10"/>
      </c:valAx>
    </c:plotArea>
    <c:legend>
      <c:legendPos val="l"/>
      <c:layout>
        <c:manualLayout>
          <c:xMode val="edge"/>
          <c:yMode val="edge"/>
          <c:x val="0.1288445073006651"/>
          <c:y val="8.6213652427304707E-2"/>
          <c:w val="0.46102209311214776"/>
          <c:h val="0.49382545751690232"/>
        </c:manualLayout>
      </c:layout>
      <c:overlay val="1"/>
    </c:legend>
    <c:plotVisOnly val="1"/>
    <c:dispBlanksAs val="gap"/>
  </c:chart>
  <c:txPr>
    <a:bodyPr/>
    <a:lstStyle/>
    <a:p>
      <a:pPr>
        <a:defRPr sz="15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39808865535235"/>
          <c:y val="6.8513644698522322E-2"/>
          <c:w val="0.84652642249033061"/>
          <c:h val="0.79725613921547478"/>
        </c:manualLayout>
      </c:layout>
      <c:scatterChart>
        <c:scatterStyle val="lineMarker"/>
        <c:ser>
          <c:idx val="0"/>
          <c:order val="0"/>
          <c:tx>
            <c:v>No Geo 9 Yrs</c:v>
          </c:tx>
          <c:spPr>
            <a:ln w="28575">
              <a:noFill/>
            </a:ln>
          </c:spPr>
          <c:xVal>
            <c:numRef>
              <c:f>Sheet2!$C$12:$C$15</c:f>
              <c:numCache>
                <c:formatCode>General</c:formatCode>
                <c:ptCount val="4"/>
                <c:pt idx="0">
                  <c:v>347</c:v>
                </c:pt>
                <c:pt idx="1">
                  <c:v>347</c:v>
                </c:pt>
                <c:pt idx="2">
                  <c:v>347</c:v>
                </c:pt>
                <c:pt idx="3">
                  <c:v>347</c:v>
                </c:pt>
              </c:numCache>
            </c:numRef>
          </c:xVal>
          <c:yVal>
            <c:numRef>
              <c:f>Sheet2!$D$12:$D$15</c:f>
              <c:numCache>
                <c:formatCode>0.00</c:formatCode>
                <c:ptCount val="4"/>
                <c:pt idx="0">
                  <c:v>2.0128824476650427</c:v>
                </c:pt>
                <c:pt idx="1">
                  <c:v>2.9232564169042767</c:v>
                </c:pt>
                <c:pt idx="2">
                  <c:v>4.8810030444887929</c:v>
                </c:pt>
                <c:pt idx="3">
                  <c:v>2.4448796512729416</c:v>
                </c:pt>
              </c:numCache>
            </c:numRef>
          </c:yVal>
        </c:ser>
        <c:ser>
          <c:idx val="3"/>
          <c:order val="1"/>
          <c:tx>
            <c:v>No Geo 7 Yrs</c:v>
          </c:tx>
          <c:spPr>
            <a:ln w="28575">
              <a:noFill/>
            </a:ln>
          </c:spPr>
          <c:marker>
            <c:symbol val="circle"/>
            <c:size val="7"/>
            <c:spPr>
              <a:solidFill>
                <a:schemeClr val="accent6">
                  <a:lumMod val="75000"/>
                </a:schemeClr>
              </a:solidFill>
              <a:ln>
                <a:solidFill>
                  <a:schemeClr val="accent6">
                    <a:lumMod val="60000"/>
                    <a:lumOff val="40000"/>
                  </a:schemeClr>
                </a:solidFill>
              </a:ln>
            </c:spPr>
          </c:marker>
          <c:xVal>
            <c:numRef>
              <c:f>Sheet2!$C$9</c:f>
              <c:numCache>
                <c:formatCode>General</c:formatCode>
                <c:ptCount val="1"/>
                <c:pt idx="0">
                  <c:v>286</c:v>
                </c:pt>
              </c:numCache>
            </c:numRef>
          </c:xVal>
          <c:yVal>
            <c:numRef>
              <c:f>Sheet2!$D$9</c:f>
              <c:numCache>
                <c:formatCode>0.00</c:formatCode>
                <c:ptCount val="1"/>
                <c:pt idx="0">
                  <c:v>1.1339501061953143</c:v>
                </c:pt>
              </c:numCache>
            </c:numRef>
          </c:yVal>
        </c:ser>
        <c:ser>
          <c:idx val="1"/>
          <c:order val="2"/>
          <c:tx>
            <c:v>No Geo 4 Yrs</c:v>
          </c:tx>
          <c:spPr>
            <a:ln w="28575">
              <a:noFill/>
            </a:ln>
          </c:spPr>
          <c:marker>
            <c:symbol val="circle"/>
            <c:size val="6"/>
            <c:spPr>
              <a:solidFill>
                <a:srgbClr val="00B050"/>
              </a:solidFill>
              <a:ln>
                <a:solidFill>
                  <a:srgbClr val="00B050"/>
                </a:solidFill>
              </a:ln>
            </c:spPr>
          </c:marker>
          <c:xVal>
            <c:numRef>
              <c:f>Sheet2!$C$16:$C$17</c:f>
              <c:numCache>
                <c:formatCode>General</c:formatCode>
                <c:ptCount val="2"/>
                <c:pt idx="0">
                  <c:v>226</c:v>
                </c:pt>
                <c:pt idx="1">
                  <c:v>226</c:v>
                </c:pt>
              </c:numCache>
            </c:numRef>
          </c:xVal>
          <c:yVal>
            <c:numRef>
              <c:f>Sheet2!$D$16:$D$17</c:f>
              <c:numCache>
                <c:formatCode>0.00</c:formatCode>
                <c:ptCount val="2"/>
                <c:pt idx="0">
                  <c:v>0.22318300664761637</c:v>
                </c:pt>
                <c:pt idx="1">
                  <c:v>0.32061251998713852</c:v>
                </c:pt>
              </c:numCache>
            </c:numRef>
          </c:yVal>
        </c:ser>
        <c:ser>
          <c:idx val="2"/>
          <c:order val="3"/>
          <c:tx>
            <c:v>No Geo Average Value</c:v>
          </c:tx>
          <c:spPr>
            <a:ln w="28575">
              <a:noFill/>
            </a:ln>
          </c:spPr>
          <c:marker>
            <c:symbol val="star"/>
            <c:size val="5"/>
            <c:spPr>
              <a:ln>
                <a:solidFill>
                  <a:srgbClr val="FF0000"/>
                </a:solidFill>
              </a:ln>
            </c:spPr>
          </c:marker>
          <c:trendline>
            <c:trendlineType val="log"/>
          </c:trendline>
          <c:trendline>
            <c:trendlineType val="log"/>
          </c:trendline>
          <c:trendline>
            <c:trendlineType val="log"/>
          </c:trendline>
          <c:trendline>
            <c:trendlineType val="log"/>
          </c:trendline>
          <c:trendline>
            <c:spPr>
              <a:ln>
                <a:solidFill>
                  <a:srgbClr val="FF0000"/>
                </a:solidFill>
              </a:ln>
            </c:spPr>
            <c:trendlineType val="log"/>
            <c:dispRSqr val="1"/>
            <c:dispEq val="1"/>
            <c:trendlineLbl>
              <c:layout/>
              <c:numFmt formatCode="General" sourceLinked="0"/>
            </c:trendlineLbl>
          </c:trendline>
          <c:trendline>
            <c:name>Fouling Eqn as per Selig and Water</c:name>
            <c:trendlineType val="log"/>
            <c:forward val="1000"/>
            <c:dispRSqr val="1"/>
            <c:dispEq val="1"/>
            <c:trendlineLbl>
              <c:layout/>
              <c:numFmt formatCode="General" sourceLinked="0"/>
            </c:trendlineLbl>
          </c:trendline>
          <c:trendline>
            <c:trendlineType val="log"/>
            <c:forward val="800"/>
            <c:dispRSqr val="1"/>
            <c:dispEq val="1"/>
            <c:trendlineLbl>
              <c:layout/>
              <c:numFmt formatCode="General" sourceLinked="0"/>
            </c:trendlineLbl>
          </c:trendline>
          <c:xVal>
            <c:numRef>
              <c:f>(Sheet2!$C$8,Sheet2!$C$5,Sheet2!$C$9,Sheet2!$C$7)</c:f>
              <c:numCache>
                <c:formatCode>General</c:formatCode>
                <c:ptCount val="4"/>
                <c:pt idx="0">
                  <c:v>0</c:v>
                </c:pt>
                <c:pt idx="1">
                  <c:v>226</c:v>
                </c:pt>
                <c:pt idx="2">
                  <c:v>286</c:v>
                </c:pt>
                <c:pt idx="3">
                  <c:v>347</c:v>
                </c:pt>
              </c:numCache>
            </c:numRef>
          </c:xVal>
          <c:yVal>
            <c:numRef>
              <c:f>(Sheet2!$D$8,Sheet2!$D$5,Sheet2!$D$9,Sheet2!$D$7)</c:f>
              <c:numCache>
                <c:formatCode>0.00</c:formatCode>
                <c:ptCount val="4"/>
                <c:pt idx="0">
                  <c:v>0</c:v>
                </c:pt>
                <c:pt idx="1">
                  <c:v>0.27736010232593011</c:v>
                </c:pt>
                <c:pt idx="2">
                  <c:v>1.1339501061953143</c:v>
                </c:pt>
                <c:pt idx="3">
                  <c:v>3.0987972436484212</c:v>
                </c:pt>
              </c:numCache>
            </c:numRef>
          </c:yVal>
        </c:ser>
        <c:axId val="60861824"/>
        <c:axId val="60909056"/>
      </c:scatterChart>
      <c:valAx>
        <c:axId val="60861824"/>
        <c:scaling>
          <c:orientation val="minMax"/>
          <c:max val="800"/>
        </c:scaling>
        <c:axPos val="b"/>
        <c:title>
          <c:tx>
            <c:rich>
              <a:bodyPr/>
              <a:lstStyle/>
              <a:p>
                <a:pPr>
                  <a:defRPr/>
                </a:pPr>
                <a:r>
                  <a:rPr lang="en-US"/>
                  <a:t>Traffic Carried (Gross Million Tonnes)</a:t>
                </a:r>
              </a:p>
            </c:rich>
          </c:tx>
          <c:layout/>
        </c:title>
        <c:numFmt formatCode="General" sourceLinked="1"/>
        <c:tickLblPos val="nextTo"/>
        <c:crossAx val="60909056"/>
        <c:crossesAt val="1"/>
        <c:crossBetween val="midCat"/>
        <c:majorUnit val="100"/>
        <c:minorUnit val="50"/>
      </c:valAx>
      <c:valAx>
        <c:axId val="60909056"/>
        <c:scaling>
          <c:orientation val="minMax"/>
          <c:max val="40"/>
        </c:scaling>
        <c:axPos val="l"/>
        <c:majorGridlines/>
        <c:title>
          <c:tx>
            <c:rich>
              <a:bodyPr rot="-5400000" vert="horz"/>
              <a:lstStyle/>
              <a:p>
                <a:pPr>
                  <a:defRPr/>
                </a:pPr>
                <a:r>
                  <a:rPr lang="en-US"/>
                  <a:t>Fouling Index </a:t>
                </a:r>
              </a:p>
            </c:rich>
          </c:tx>
          <c:layout/>
        </c:title>
        <c:numFmt formatCode="0.00" sourceLinked="1"/>
        <c:tickLblPos val="nextTo"/>
        <c:spPr>
          <a:ln w="28575">
            <a:solidFill>
              <a:schemeClr val="tx1"/>
            </a:solidFill>
          </a:ln>
        </c:spPr>
        <c:crossAx val="60861824"/>
        <c:crosses val="autoZero"/>
        <c:crossBetween val="midCat"/>
        <c:majorUnit val="10"/>
      </c:valAx>
      <c:spPr>
        <a:noFill/>
        <a:ln w="25400">
          <a:noFill/>
        </a:ln>
      </c:spPr>
    </c:plotArea>
    <c:legend>
      <c:legendPos val="r"/>
      <c:legendEntry>
        <c:idx val="4"/>
        <c:delete val="1"/>
      </c:legendEntry>
      <c:legendEntry>
        <c:idx val="5"/>
        <c:delete val="1"/>
      </c:legendEntry>
      <c:layout>
        <c:manualLayout>
          <c:xMode val="edge"/>
          <c:yMode val="edge"/>
          <c:x val="0.15728190401500741"/>
          <c:y val="0.21791320605472292"/>
          <c:w val="0.38851018135877641"/>
          <c:h val="0.34099162262251465"/>
        </c:manualLayout>
      </c:layout>
      <c:overlay val="1"/>
      <c:txPr>
        <a:bodyPr/>
        <a:lstStyle/>
        <a:p>
          <a:pPr>
            <a:defRPr sz="1600" b="1"/>
          </a:pPr>
          <a:endParaRPr lang="en-US"/>
        </a:p>
      </c:txPr>
    </c:legend>
    <c:plotVisOnly val="1"/>
    <c:dispBlanksAs val="gap"/>
  </c:chart>
  <c:spPr>
    <a:noFill/>
  </c:spPr>
  <c:txPr>
    <a:bodyPr/>
    <a:lstStyle/>
    <a:p>
      <a:pPr>
        <a:defRPr sz="15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0.43806</cdr:x>
      <cdr:y>0.02092</cdr:y>
    </cdr:from>
    <cdr:to>
      <cdr:x>0.55132</cdr:x>
      <cdr:y>0.09015</cdr:y>
    </cdr:to>
    <cdr:sp macro="" textlink="">
      <cdr:nvSpPr>
        <cdr:cNvPr id="2" name="TextBox 1"/>
        <cdr:cNvSpPr txBox="1"/>
      </cdr:nvSpPr>
      <cdr:spPr>
        <a:xfrm xmlns:a="http://schemas.openxmlformats.org/drawingml/2006/main">
          <a:off x="2328291" y="71547"/>
          <a:ext cx="601971" cy="23673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300" b="1"/>
        </a:p>
      </cdr:txBody>
    </cdr:sp>
  </cdr:relSizeAnchor>
</c:userShapes>
</file>

<file path=ppt/drawings/drawing2.xml><?xml version="1.0" encoding="utf-8"?>
<c:userShapes xmlns:c="http://schemas.openxmlformats.org/drawingml/2006/chart">
  <cdr:relSizeAnchor xmlns:cdr="http://schemas.openxmlformats.org/drawingml/2006/chartDrawing">
    <cdr:from>
      <cdr:x>0.68932</cdr:x>
      <cdr:y>0.49606</cdr:y>
    </cdr:from>
    <cdr:to>
      <cdr:x>0.80258</cdr:x>
      <cdr:y>0.56529</cdr:y>
    </cdr:to>
    <cdr:sp macro="" textlink="">
      <cdr:nvSpPr>
        <cdr:cNvPr id="2" name="TextBox 1"/>
        <cdr:cNvSpPr txBox="1"/>
      </cdr:nvSpPr>
      <cdr:spPr>
        <a:xfrm xmlns:a="http://schemas.openxmlformats.org/drawingml/2006/main">
          <a:off x="5410200" y="2400300"/>
          <a:ext cx="888932" cy="33498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300" b="1"/>
        </a:p>
      </cdr:txBody>
    </cdr:sp>
  </cdr:relSizeAnchor>
</c:userShapes>
</file>

<file path=ppt/drawings/drawing3.xml><?xml version="1.0" encoding="utf-8"?>
<c:userShapes xmlns:c="http://schemas.openxmlformats.org/drawingml/2006/chart">
  <cdr:relSizeAnchor xmlns:cdr="http://schemas.openxmlformats.org/drawingml/2006/chartDrawing">
    <cdr:from>
      <cdr:x>0.28704</cdr:x>
      <cdr:y>0.11076</cdr:y>
    </cdr:from>
    <cdr:to>
      <cdr:x>0.72598</cdr:x>
      <cdr:y>0.19178</cdr:y>
    </cdr:to>
    <cdr:sp macro="" textlink="">
      <cdr:nvSpPr>
        <cdr:cNvPr id="2" name="TextBox 1"/>
        <cdr:cNvSpPr txBox="1"/>
      </cdr:nvSpPr>
      <cdr:spPr>
        <a:xfrm xmlns:a="http://schemas.openxmlformats.org/drawingml/2006/main">
          <a:off x="2362200" y="616118"/>
          <a:ext cx="3612300" cy="4506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Fouling Index as per Selig and Water (1994)</a:t>
          </a:r>
        </a:p>
      </cdr:txBody>
    </cdr:sp>
  </cdr:relSizeAnchor>
  <cdr:relSizeAnchor xmlns:cdr="http://schemas.openxmlformats.org/drawingml/2006/chartDrawing">
    <cdr:from>
      <cdr:x>0.82407</cdr:x>
      <cdr:y>0.67123</cdr:y>
    </cdr:from>
    <cdr:to>
      <cdr:x>0.83333</cdr:x>
      <cdr:y>0.83562</cdr:y>
    </cdr:to>
    <cdr:sp macro="" textlink="">
      <cdr:nvSpPr>
        <cdr:cNvPr id="7" name="Up-Down Arrow 6"/>
        <cdr:cNvSpPr/>
      </cdr:nvSpPr>
      <cdr:spPr>
        <a:xfrm xmlns:a="http://schemas.openxmlformats.org/drawingml/2006/main">
          <a:off x="6781800" y="3733800"/>
          <a:ext cx="76200" cy="914400"/>
        </a:xfrm>
        <a:prstGeom xmlns:a="http://schemas.openxmlformats.org/drawingml/2006/main" prst="upDownArrow">
          <a:avLst/>
        </a:prstGeom>
        <a:solidFill xmlns:a="http://schemas.openxmlformats.org/drawingml/2006/main">
          <a:schemeClr val="accent1">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dirty="0">
            <a:solidFill>
              <a:schemeClr val="accent1">
                <a:lumMod val="40000"/>
                <a:lumOff val="60000"/>
              </a:schemeClr>
            </a:solidFill>
          </a:endParaRPr>
        </a:p>
      </cdr:txBody>
    </cdr:sp>
  </cdr:relSizeAnchor>
  <cdr:relSizeAnchor xmlns:cdr="http://schemas.openxmlformats.org/drawingml/2006/chartDrawing">
    <cdr:from>
      <cdr:x>0.82407</cdr:x>
      <cdr:y>0.47945</cdr:y>
    </cdr:from>
    <cdr:to>
      <cdr:x>0.83333</cdr:x>
      <cdr:y>0.65753</cdr:y>
    </cdr:to>
    <cdr:sp macro="" textlink="">
      <cdr:nvSpPr>
        <cdr:cNvPr id="8" name="Up-Down Arrow 7"/>
        <cdr:cNvSpPr/>
      </cdr:nvSpPr>
      <cdr:spPr>
        <a:xfrm xmlns:a="http://schemas.openxmlformats.org/drawingml/2006/main" flipH="1">
          <a:off x="6781766" y="2666989"/>
          <a:ext cx="76206" cy="990587"/>
        </a:xfrm>
        <a:prstGeom xmlns:a="http://schemas.openxmlformats.org/drawingml/2006/main" prst="upDownArrow">
          <a:avLst/>
        </a:prstGeom>
        <a:solidFill xmlns:a="http://schemas.openxmlformats.org/drawingml/2006/main">
          <a:schemeClr val="tx1"/>
        </a:solidFill>
        <a:ln xmlns:a="http://schemas.openxmlformats.org/drawingml/2006/main" w="25400" cap="flat" cmpd="sng" algn="ctr">
          <a:solidFill>
            <a:schemeClr val="accent3">
              <a:lumMod val="60000"/>
              <a:lumOff val="40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entury Schoolbook"/>
            </a:defRPr>
          </a:lvl1pPr>
          <a:lvl2pPr marL="457200" indent="0">
            <a:defRPr sz="1100">
              <a:solidFill>
                <a:sysClr val="window" lastClr="FFFFFF"/>
              </a:solidFill>
              <a:latin typeface="Century Schoolbook"/>
            </a:defRPr>
          </a:lvl2pPr>
          <a:lvl3pPr marL="914400" indent="0">
            <a:defRPr sz="1100">
              <a:solidFill>
                <a:sysClr val="window" lastClr="FFFFFF"/>
              </a:solidFill>
              <a:latin typeface="Century Schoolbook"/>
            </a:defRPr>
          </a:lvl3pPr>
          <a:lvl4pPr marL="1371600" indent="0">
            <a:defRPr sz="1100">
              <a:solidFill>
                <a:sysClr val="window" lastClr="FFFFFF"/>
              </a:solidFill>
              <a:latin typeface="Century Schoolbook"/>
            </a:defRPr>
          </a:lvl4pPr>
          <a:lvl5pPr marL="1828800" indent="0">
            <a:defRPr sz="1100">
              <a:solidFill>
                <a:sysClr val="window" lastClr="FFFFFF"/>
              </a:solidFill>
              <a:latin typeface="Century Schoolbook"/>
            </a:defRPr>
          </a:lvl5pPr>
          <a:lvl6pPr marL="2286000" indent="0">
            <a:defRPr sz="1100">
              <a:solidFill>
                <a:sysClr val="window" lastClr="FFFFFF"/>
              </a:solidFill>
              <a:latin typeface="Century Schoolbook"/>
            </a:defRPr>
          </a:lvl6pPr>
          <a:lvl7pPr marL="2743200" indent="0">
            <a:defRPr sz="1100">
              <a:solidFill>
                <a:sysClr val="window" lastClr="FFFFFF"/>
              </a:solidFill>
              <a:latin typeface="Century Schoolbook"/>
            </a:defRPr>
          </a:lvl7pPr>
          <a:lvl8pPr marL="3200400" indent="0">
            <a:defRPr sz="1100">
              <a:solidFill>
                <a:sysClr val="window" lastClr="FFFFFF"/>
              </a:solidFill>
              <a:latin typeface="Century Schoolbook"/>
            </a:defRPr>
          </a:lvl8pPr>
          <a:lvl9pPr marL="3657600" indent="0">
            <a:defRPr sz="1100">
              <a:solidFill>
                <a:sysClr val="window" lastClr="FFFFFF"/>
              </a:solidFill>
              <a:latin typeface="Century Schoolbook"/>
            </a:defRPr>
          </a:lvl9pPr>
        </a:lstStyle>
        <a:p xmlns:a="http://schemas.openxmlformats.org/drawingml/2006/main">
          <a:endParaRPr lang="en-US" dirty="0">
            <a:solidFill>
              <a:srgbClr val="FF0000"/>
            </a:solidFill>
          </a:endParaRPr>
        </a:p>
      </cdr:txBody>
    </cdr:sp>
  </cdr:relSizeAnchor>
  <cdr:relSizeAnchor xmlns:cdr="http://schemas.openxmlformats.org/drawingml/2006/chartDrawing">
    <cdr:from>
      <cdr:x>0.82407</cdr:x>
      <cdr:y>0.06849</cdr:y>
    </cdr:from>
    <cdr:to>
      <cdr:x>0.83333</cdr:x>
      <cdr:y>0.46575</cdr:y>
    </cdr:to>
    <cdr:sp macro="" textlink="">
      <cdr:nvSpPr>
        <cdr:cNvPr id="9" name="Up-Down Arrow 8"/>
        <cdr:cNvSpPr/>
      </cdr:nvSpPr>
      <cdr:spPr>
        <a:xfrm xmlns:a="http://schemas.openxmlformats.org/drawingml/2006/main" flipH="1">
          <a:off x="6781800" y="381000"/>
          <a:ext cx="76200" cy="2209800"/>
        </a:xfrm>
        <a:prstGeom xmlns:a="http://schemas.openxmlformats.org/drawingml/2006/main" prst="upDownArrow">
          <a:avLst/>
        </a:prstGeom>
        <a:solidFill xmlns:a="http://schemas.openxmlformats.org/drawingml/2006/main">
          <a:srgbClr val="0066FF"/>
        </a:solidFill>
        <a:ln xmlns:a="http://schemas.openxmlformats.org/drawingml/2006/main" w="25400" cap="flat" cmpd="sng" algn="ctr">
          <a:solidFill>
            <a:srgbClr val="0000EE"/>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entury Schoolbook"/>
            </a:defRPr>
          </a:lvl1pPr>
          <a:lvl2pPr marL="457200" indent="0">
            <a:defRPr sz="1100">
              <a:solidFill>
                <a:sysClr val="window" lastClr="FFFFFF"/>
              </a:solidFill>
              <a:latin typeface="Century Schoolbook"/>
            </a:defRPr>
          </a:lvl2pPr>
          <a:lvl3pPr marL="914400" indent="0">
            <a:defRPr sz="1100">
              <a:solidFill>
                <a:sysClr val="window" lastClr="FFFFFF"/>
              </a:solidFill>
              <a:latin typeface="Century Schoolbook"/>
            </a:defRPr>
          </a:lvl3pPr>
          <a:lvl4pPr marL="1371600" indent="0">
            <a:defRPr sz="1100">
              <a:solidFill>
                <a:sysClr val="window" lastClr="FFFFFF"/>
              </a:solidFill>
              <a:latin typeface="Century Schoolbook"/>
            </a:defRPr>
          </a:lvl4pPr>
          <a:lvl5pPr marL="1828800" indent="0">
            <a:defRPr sz="1100">
              <a:solidFill>
                <a:sysClr val="window" lastClr="FFFFFF"/>
              </a:solidFill>
              <a:latin typeface="Century Schoolbook"/>
            </a:defRPr>
          </a:lvl5pPr>
          <a:lvl6pPr marL="2286000" indent="0">
            <a:defRPr sz="1100">
              <a:solidFill>
                <a:sysClr val="window" lastClr="FFFFFF"/>
              </a:solidFill>
              <a:latin typeface="Century Schoolbook"/>
            </a:defRPr>
          </a:lvl6pPr>
          <a:lvl7pPr marL="2743200" indent="0">
            <a:defRPr sz="1100">
              <a:solidFill>
                <a:sysClr val="window" lastClr="FFFFFF"/>
              </a:solidFill>
              <a:latin typeface="Century Schoolbook"/>
            </a:defRPr>
          </a:lvl7pPr>
          <a:lvl8pPr marL="3200400" indent="0">
            <a:defRPr sz="1100">
              <a:solidFill>
                <a:sysClr val="window" lastClr="FFFFFF"/>
              </a:solidFill>
              <a:latin typeface="Century Schoolbook"/>
            </a:defRPr>
          </a:lvl8pPr>
          <a:lvl9pPr marL="3657600" indent="0">
            <a:defRPr sz="1100">
              <a:solidFill>
                <a:sysClr val="window" lastClr="FFFFFF"/>
              </a:solidFill>
              <a:latin typeface="Century Schoolbook"/>
            </a:defRPr>
          </a:lvl9pPr>
        </a:lstStyle>
        <a:p xmlns:a="http://schemas.openxmlformats.org/drawingml/2006/main">
          <a:endParaRPr lang="en-US"/>
        </a:p>
      </cdr:txBody>
    </cdr:sp>
  </cdr:relSizeAnchor>
  <cdr:relSizeAnchor xmlns:cdr="http://schemas.openxmlformats.org/drawingml/2006/chartDrawing">
    <cdr:from>
      <cdr:x>0.82407</cdr:x>
      <cdr:y>0.0137</cdr:y>
    </cdr:from>
    <cdr:to>
      <cdr:x>0.83333</cdr:x>
      <cdr:y>0.05479</cdr:y>
    </cdr:to>
    <cdr:sp macro="" textlink="">
      <cdr:nvSpPr>
        <cdr:cNvPr id="10" name="Up Arrow 9"/>
        <cdr:cNvSpPr/>
      </cdr:nvSpPr>
      <cdr:spPr>
        <a:xfrm xmlns:a="http://schemas.openxmlformats.org/drawingml/2006/main">
          <a:off x="6781800" y="76200"/>
          <a:ext cx="76200" cy="228600"/>
        </a:xfrm>
        <a:prstGeom xmlns:a="http://schemas.openxmlformats.org/drawingml/2006/main" prst="up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0.82407</cdr:x>
      <cdr:y>0.84932</cdr:y>
    </cdr:from>
    <cdr:to>
      <cdr:x>0.83333</cdr:x>
      <cdr:y>0.86301</cdr:y>
    </cdr:to>
    <cdr:sp macro="" textlink="">
      <cdr:nvSpPr>
        <cdr:cNvPr id="11" name="Up-Down Arrow 10"/>
        <cdr:cNvSpPr/>
      </cdr:nvSpPr>
      <cdr:spPr>
        <a:xfrm xmlns:a="http://schemas.openxmlformats.org/drawingml/2006/main">
          <a:off x="6781800" y="4724400"/>
          <a:ext cx="76200" cy="76200"/>
        </a:xfrm>
        <a:prstGeom xmlns:a="http://schemas.openxmlformats.org/drawingml/2006/main" prst="upDownArrow">
          <a:avLst/>
        </a:prstGeom>
        <a:solidFill xmlns:a="http://schemas.openxmlformats.org/drawingml/2006/main">
          <a:schemeClr val="tx1"/>
        </a:solidFill>
        <a:ln xmlns:a="http://schemas.openxmlformats.org/drawingml/2006/main" w="25400" cap="flat" cmpd="sng" algn="ctr">
          <a:solidFill>
            <a:schemeClr val="tx1"/>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entury Schoolbook"/>
            </a:defRPr>
          </a:lvl1pPr>
          <a:lvl2pPr marL="457200" indent="0">
            <a:defRPr sz="1100">
              <a:solidFill>
                <a:sysClr val="window" lastClr="FFFFFF"/>
              </a:solidFill>
              <a:latin typeface="Century Schoolbook"/>
            </a:defRPr>
          </a:lvl2pPr>
          <a:lvl3pPr marL="914400" indent="0">
            <a:defRPr sz="1100">
              <a:solidFill>
                <a:sysClr val="window" lastClr="FFFFFF"/>
              </a:solidFill>
              <a:latin typeface="Century Schoolbook"/>
            </a:defRPr>
          </a:lvl3pPr>
          <a:lvl4pPr marL="1371600" indent="0">
            <a:defRPr sz="1100">
              <a:solidFill>
                <a:sysClr val="window" lastClr="FFFFFF"/>
              </a:solidFill>
              <a:latin typeface="Century Schoolbook"/>
            </a:defRPr>
          </a:lvl4pPr>
          <a:lvl5pPr marL="1828800" indent="0">
            <a:defRPr sz="1100">
              <a:solidFill>
                <a:sysClr val="window" lastClr="FFFFFF"/>
              </a:solidFill>
              <a:latin typeface="Century Schoolbook"/>
            </a:defRPr>
          </a:lvl5pPr>
          <a:lvl6pPr marL="2286000" indent="0">
            <a:defRPr sz="1100">
              <a:solidFill>
                <a:sysClr val="window" lastClr="FFFFFF"/>
              </a:solidFill>
              <a:latin typeface="Century Schoolbook"/>
            </a:defRPr>
          </a:lvl6pPr>
          <a:lvl7pPr marL="2743200" indent="0">
            <a:defRPr sz="1100">
              <a:solidFill>
                <a:sysClr val="window" lastClr="FFFFFF"/>
              </a:solidFill>
              <a:latin typeface="Century Schoolbook"/>
            </a:defRPr>
          </a:lvl7pPr>
          <a:lvl8pPr marL="3200400" indent="0">
            <a:defRPr sz="1100">
              <a:solidFill>
                <a:sysClr val="window" lastClr="FFFFFF"/>
              </a:solidFill>
              <a:latin typeface="Century Schoolbook"/>
            </a:defRPr>
          </a:lvl8pPr>
          <a:lvl9pPr marL="3657600" indent="0">
            <a:defRPr sz="1100">
              <a:solidFill>
                <a:sysClr val="window" lastClr="FFFFFF"/>
              </a:solidFill>
              <a:latin typeface="Century Schoolbook"/>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D22FC-A8FB-4843-99FF-AB24BFCE55F4}" type="datetimeFigureOut">
              <a:rPr lang="en-US" smtClean="0"/>
              <a:pPr/>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DD4B8-9F19-431D-909B-8B327D04550B}" type="slidenum">
              <a:rPr lang="en-US" smtClean="0"/>
              <a:pPr/>
              <a:t>‹#›</a:t>
            </a:fld>
            <a:endParaRPr lang="en-US"/>
          </a:p>
        </p:txBody>
      </p:sp>
    </p:spTree>
    <p:extLst>
      <p:ext uri="{BB962C8B-B14F-4D97-AF65-F5344CB8AC3E}">
        <p14:creationId xmlns:p14="http://schemas.microsoft.com/office/powerpoint/2010/main" xmlns="" val="26597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0DD4B8-9F19-431D-909B-8B327D04550B}" type="slidenum">
              <a:rPr lang="en-US" smtClean="0"/>
              <a:pPr/>
              <a:t>15</a:t>
            </a:fld>
            <a:endParaRPr lang="en-US"/>
          </a:p>
        </p:txBody>
      </p:sp>
    </p:spTree>
    <p:extLst>
      <p:ext uri="{BB962C8B-B14F-4D97-AF65-F5344CB8AC3E}">
        <p14:creationId xmlns:p14="http://schemas.microsoft.com/office/powerpoint/2010/main" xmlns="" val="63749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F1A1151-8F4F-40D3-B0AA-C9BA94726687}" type="datetime1">
              <a:rPr lang="en-US" smtClean="0"/>
              <a:pPr/>
              <a:t>1/13/2017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53883D-5CE7-4E8F-87BC-B949E067AB75}" type="datetime1">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4A24B1-33BF-4DD0-B18E-496AD90250C5}" type="datetime1">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BBEA09-26BD-4488-AA4A-C7D99F237E55}" type="datetime1">
              <a:rPr lang="en-US" smtClean="0"/>
              <a:pPr/>
              <a:t>1/13/2017</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CEECF19-0CDC-46E4-BC1B-6DF082233BAE}" type="datetime1">
              <a:rPr lang="en-US" smtClean="0"/>
              <a:pPr/>
              <a:t>1/13/2017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03F7D37-60CD-4DC9-BDF1-C77B9DFBA1C2}" type="datetime1">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AC06CAA-8FDE-462B-8B00-77AC83445A93}" type="datetime1">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5F090F5-55B8-45CE-823A-D2AB343A6DF7}" type="datetime1">
              <a:rPr lang="en-US" smtClean="0"/>
              <a:pPr/>
              <a:t>1/13/2017</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766CB-DEB2-4A05-9986-BA945AA42946}" type="datetime1">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34E3636-9E9B-4906-9CF2-E2C8875A8118}" type="datetime1">
              <a:rPr lang="en-US" smtClean="0"/>
              <a:pPr/>
              <a:t>1/13/2017</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1C1CE98-3C82-4999-8EAA-ED910C3C5DD9}" type="datetime1">
              <a:rPr lang="en-US" smtClean="0"/>
              <a:pPr/>
              <a:t>1/13/2017</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A5C2DF9-8F93-4726-9605-A98A8EDC2A35}" type="datetime1">
              <a:rPr lang="en-US" smtClean="0"/>
              <a:pPr/>
              <a:t>1/13/2017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idx="1"/>
          </p:nvPr>
        </p:nvSpPr>
        <p:spPr>
          <a:xfrm>
            <a:off x="152400" y="2209800"/>
            <a:ext cx="8822101" cy="914400"/>
          </a:xfrm>
          <a:noFill/>
          <a:ln>
            <a:noFill/>
          </a:ln>
        </p:spPr>
        <p:txBody>
          <a:bodyPr>
            <a:noAutofit/>
          </a:bodyPr>
          <a:lstStyle/>
          <a:p>
            <a:pPr marL="0" indent="0" fontAlgn="base">
              <a:lnSpc>
                <a:spcPct val="110000"/>
              </a:lnSpc>
              <a:spcBef>
                <a:spcPct val="20000"/>
              </a:spcBef>
              <a:spcAft>
                <a:spcPct val="0"/>
              </a:spcAft>
              <a:buClr>
                <a:srgbClr val="0BD0D9"/>
              </a:buClr>
              <a:buSzPct val="95000"/>
              <a:buFont typeface="Wingdings 2" pitchFamily="18" charset="2"/>
              <a:buNone/>
            </a:pPr>
            <a:r>
              <a:rPr lang="en-US" sz="2200" dirty="0" err="1">
                <a:solidFill>
                  <a:srgbClr val="00004C"/>
                </a:solidFill>
                <a:latin typeface="Arial" pitchFamily="34" charset="0"/>
                <a:cs typeface="Arial" pitchFamily="34" charset="0"/>
              </a:rPr>
              <a:t>Saurabh</a:t>
            </a:r>
            <a:r>
              <a:rPr lang="en-US" sz="2200" dirty="0">
                <a:solidFill>
                  <a:srgbClr val="00004C"/>
                </a:solidFill>
                <a:latin typeface="Arial" pitchFamily="34" charset="0"/>
                <a:cs typeface="Arial" pitchFamily="34" charset="0"/>
              </a:rPr>
              <a:t> Singh, </a:t>
            </a:r>
            <a:r>
              <a:rPr lang="en-US" sz="2200" dirty="0" smtClean="0">
                <a:solidFill>
                  <a:srgbClr val="00004C"/>
                </a:solidFill>
                <a:latin typeface="Arial" pitchFamily="34" charset="0"/>
                <a:cs typeface="Arial" pitchFamily="34" charset="0"/>
              </a:rPr>
              <a:t>IRSE-13, </a:t>
            </a:r>
            <a:r>
              <a:rPr lang="en-US" sz="2200" dirty="0" err="1" smtClean="0">
                <a:solidFill>
                  <a:srgbClr val="00004C"/>
                </a:solidFill>
                <a:latin typeface="Arial" pitchFamily="34" charset="0"/>
                <a:cs typeface="Arial" pitchFamily="34" charset="0"/>
              </a:rPr>
              <a:t>M.Tech</a:t>
            </a:r>
            <a:r>
              <a:rPr lang="en-US" sz="2200" dirty="0" smtClean="0">
                <a:solidFill>
                  <a:srgbClr val="00004C"/>
                </a:solidFill>
                <a:latin typeface="Arial" pitchFamily="34" charset="0"/>
                <a:cs typeface="Arial" pitchFamily="34" charset="0"/>
              </a:rPr>
              <a:t> (RTC) student, ADEN/FZD/NCR</a:t>
            </a:r>
          </a:p>
          <a:p>
            <a:pPr marL="0" indent="0" fontAlgn="base">
              <a:lnSpc>
                <a:spcPct val="110000"/>
              </a:lnSpc>
              <a:spcBef>
                <a:spcPct val="20000"/>
              </a:spcBef>
              <a:spcAft>
                <a:spcPct val="0"/>
              </a:spcAft>
              <a:buClr>
                <a:srgbClr val="0BD0D9"/>
              </a:buClr>
              <a:buSzPct val="95000"/>
              <a:buNone/>
            </a:pPr>
            <a:r>
              <a:rPr lang="en-US" sz="2200" dirty="0">
                <a:solidFill>
                  <a:srgbClr val="00004C"/>
                </a:solidFill>
                <a:latin typeface="Arial" pitchFamily="34" charset="0"/>
                <a:cs typeface="Arial" pitchFamily="34" charset="0"/>
              </a:rPr>
              <a:t>R. P. Singh, Asst </a:t>
            </a:r>
            <a:r>
              <a:rPr lang="en-US" sz="2200" dirty="0" smtClean="0">
                <a:solidFill>
                  <a:srgbClr val="00004C"/>
                </a:solidFill>
                <a:latin typeface="Arial" pitchFamily="34" charset="0"/>
                <a:cs typeface="Arial" pitchFamily="34" charset="0"/>
              </a:rPr>
              <a:t>Professor/Track, IRICEN-</a:t>
            </a:r>
            <a:r>
              <a:rPr lang="en-US" sz="2200" dirty="0" err="1" smtClean="0">
                <a:solidFill>
                  <a:srgbClr val="00004C"/>
                </a:solidFill>
                <a:latin typeface="Arial" pitchFamily="34" charset="0"/>
                <a:cs typeface="Arial" pitchFamily="34" charset="0"/>
              </a:rPr>
              <a:t>Pune</a:t>
            </a:r>
            <a:endParaRPr lang="en-US" sz="2200" dirty="0">
              <a:solidFill>
                <a:srgbClr val="00004C"/>
              </a:solidFill>
              <a:latin typeface="Arial" pitchFamily="34" charset="0"/>
              <a:cs typeface="Arial" pitchFamily="34" charset="0"/>
            </a:endParaRPr>
          </a:p>
        </p:txBody>
      </p:sp>
      <p:sp>
        <p:nvSpPr>
          <p:cNvPr id="2" name="Rounded Rectangle 1"/>
          <p:cNvSpPr/>
          <p:nvPr/>
        </p:nvSpPr>
        <p:spPr>
          <a:xfrm>
            <a:off x="152400" y="152400"/>
            <a:ext cx="6781800" cy="19050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Assessment of Indian Railways Track Ballast in the Regime of Semi High Speed &amp; Heavy Axle Load</a:t>
            </a:r>
            <a:endParaRPr lang="en-US" sz="3200" dirty="0">
              <a:solidFill>
                <a:schemeClr val="bg1"/>
              </a:solidFill>
              <a:latin typeface="Arial" pitchFamily="34" charset="0"/>
              <a:cs typeface="Arial" pitchFamily="34" charset="0"/>
            </a:endParaRPr>
          </a:p>
        </p:txBody>
      </p:sp>
      <p:pic>
        <p:nvPicPr>
          <p:cNvPr id="14340" name="Picture 4"/>
          <p:cNvPicPr>
            <a:picLocks noChangeAspect="1"/>
          </p:cNvPicPr>
          <p:nvPr/>
        </p:nvPicPr>
        <p:blipFill>
          <a:blip r:embed="rId2" cstate="print"/>
          <a:srcRect/>
          <a:stretch>
            <a:fillRect/>
          </a:stretch>
        </p:blipFill>
        <p:spPr bwMode="auto">
          <a:xfrm>
            <a:off x="7010400" y="152400"/>
            <a:ext cx="2103748" cy="1981200"/>
          </a:xfrm>
          <a:prstGeom prst="rect">
            <a:avLst/>
          </a:prstGeom>
          <a:noFill/>
          <a:ln w="9525">
            <a:noFill/>
            <a:miter lim="800000"/>
            <a:headEnd/>
            <a:tailEnd/>
          </a:ln>
        </p:spPr>
      </p:pic>
      <p:grpSp>
        <p:nvGrpSpPr>
          <p:cNvPr id="7" name="Group 6"/>
          <p:cNvGrpSpPr/>
          <p:nvPr/>
        </p:nvGrpSpPr>
        <p:grpSpPr>
          <a:xfrm>
            <a:off x="152400" y="3124200"/>
            <a:ext cx="2819400" cy="3581400"/>
            <a:chOff x="2057400" y="1447800"/>
            <a:chExt cx="2667000" cy="4378017"/>
          </a:xfrm>
        </p:grpSpPr>
        <p:pic>
          <p:nvPicPr>
            <p:cNvPr id="8" name="Picture 7" descr="C:\Users\SAURABH SINGH\Desktop\IMG_458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1447800"/>
              <a:ext cx="2514600" cy="437801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Arrow Connector 8"/>
            <p:cNvCxnSpPr/>
            <p:nvPr/>
          </p:nvCxnSpPr>
          <p:spPr>
            <a:xfrm>
              <a:off x="2057400" y="3048000"/>
              <a:ext cx="26670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7400" y="3657600"/>
              <a:ext cx="26670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3600" y="5105400"/>
              <a:ext cx="25908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57400" y="4419600"/>
              <a:ext cx="26670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0"/>
            <p:cNvSpPr txBox="1"/>
            <p:nvPr/>
          </p:nvSpPr>
          <p:spPr>
            <a:xfrm>
              <a:off x="2743200" y="5267980"/>
              <a:ext cx="1752600" cy="52322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Crushed Ballast at Interface</a:t>
              </a:r>
              <a:endParaRPr lang="en-US" sz="1400" dirty="0"/>
            </a:p>
          </p:txBody>
        </p:sp>
        <p:cxnSp>
          <p:nvCxnSpPr>
            <p:cNvPr id="15" name="Straight Arrow Connector 14"/>
            <p:cNvCxnSpPr/>
            <p:nvPr/>
          </p:nvCxnSpPr>
          <p:spPr>
            <a:xfrm rot="16200000" flipV="1">
              <a:off x="3429000" y="4495800"/>
              <a:ext cx="10668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descr="F:\REPORT\CH 483-7 AK-BDWD\IMG_300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2608219" y="3744697"/>
            <a:ext cx="3553083" cy="236872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D:\IIT B\phd\3rd APS\Snaps of BSL\GEOTEXT\SAMPLE-31\IMG_4750 - Copy.JPG"/>
          <p:cNvPicPr>
            <a:picLocks noChangeAspect="1" noChangeArrowheads="1"/>
          </p:cNvPicPr>
          <p:nvPr/>
        </p:nvPicPr>
        <p:blipFill>
          <a:blip r:embed="rId5" cstate="print"/>
          <a:srcRect/>
          <a:stretch>
            <a:fillRect/>
          </a:stretch>
        </p:blipFill>
        <p:spPr bwMode="auto">
          <a:xfrm>
            <a:off x="5867400" y="3124200"/>
            <a:ext cx="2362200" cy="3543300"/>
          </a:xfrm>
          <a:prstGeom prst="rect">
            <a:avLst/>
          </a:prstGeom>
          <a:noFill/>
        </p:spPr>
      </p:pic>
    </p:spTree>
    <p:extLst>
      <p:ext uri="{BB962C8B-B14F-4D97-AF65-F5344CB8AC3E}">
        <p14:creationId xmlns:p14="http://schemas.microsoft.com/office/powerpoint/2010/main" xmlns="" val="286662089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477000" y="2226349"/>
            <a:ext cx="2438400" cy="3200400"/>
            <a:chOff x="2057400" y="1447800"/>
            <a:chExt cx="2667000" cy="4378017"/>
          </a:xfrm>
        </p:grpSpPr>
        <p:pic>
          <p:nvPicPr>
            <p:cNvPr id="9" name="Picture 8" descr="C:\Users\SAURABH SINGH\Desktop\IMG_45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447800"/>
              <a:ext cx="2514600" cy="437801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Straight Arrow Connector 9"/>
            <p:cNvCxnSpPr/>
            <p:nvPr/>
          </p:nvCxnSpPr>
          <p:spPr>
            <a:xfrm>
              <a:off x="2057400" y="3048000"/>
              <a:ext cx="26670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7400" y="3657600"/>
              <a:ext cx="26670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3600" y="5105400"/>
              <a:ext cx="25908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57400" y="4419600"/>
              <a:ext cx="26670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0"/>
            <p:cNvSpPr txBox="1"/>
            <p:nvPr/>
          </p:nvSpPr>
          <p:spPr>
            <a:xfrm>
              <a:off x="2743200" y="5267980"/>
              <a:ext cx="1752600" cy="52322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Crushed Ballast at Interface</a:t>
              </a:r>
              <a:endParaRPr lang="en-US" sz="1400" dirty="0"/>
            </a:p>
          </p:txBody>
        </p:sp>
        <p:cxnSp>
          <p:nvCxnSpPr>
            <p:cNvPr id="15" name="Straight Arrow Connector 14"/>
            <p:cNvCxnSpPr/>
            <p:nvPr/>
          </p:nvCxnSpPr>
          <p:spPr>
            <a:xfrm rot="16200000" flipV="1">
              <a:off x="3429000" y="4495800"/>
              <a:ext cx="10668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2400" y="274638"/>
            <a:ext cx="8586216" cy="715962"/>
          </a:xfrm>
        </p:spPr>
        <p:txBody>
          <a:bodyPr anchor="t">
            <a:noAutofit/>
          </a:bodyPr>
          <a:lstStyle/>
          <a:p>
            <a:r>
              <a:rPr lang="en-US" sz="2800" b="1" dirty="0" smtClean="0">
                <a:solidFill>
                  <a:schemeClr val="tx1"/>
                </a:solidFill>
              </a:rPr>
              <a:t>3. Degradation analysis of Ballast with </a:t>
            </a:r>
            <a:r>
              <a:rPr lang="en-US" sz="2800" b="1" dirty="0" err="1" smtClean="0">
                <a:solidFill>
                  <a:schemeClr val="tx1"/>
                </a:solidFill>
              </a:rPr>
              <a:t>Geotextile</a:t>
            </a:r>
            <a:endParaRPr lang="en-US" sz="2800" b="1" dirty="0">
              <a:solidFill>
                <a:schemeClr val="tx1"/>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10</a:t>
            </a:fld>
            <a:endParaRPr lang="en-US"/>
          </a:p>
        </p:txBody>
      </p:sp>
      <p:sp>
        <p:nvSpPr>
          <p:cNvPr id="6" name="TextBox 1"/>
          <p:cNvSpPr txBox="1"/>
          <p:nvPr/>
        </p:nvSpPr>
        <p:spPr>
          <a:xfrm>
            <a:off x="3733800" y="1202216"/>
            <a:ext cx="1608819" cy="4062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Bottom </a:t>
            </a:r>
            <a:r>
              <a:rPr lang="en-US" sz="2000" b="1" dirty="0"/>
              <a:t>Ballast</a:t>
            </a:r>
          </a:p>
        </p:txBody>
      </p:sp>
      <p:graphicFrame>
        <p:nvGraphicFramePr>
          <p:cNvPr id="7" name="Chart 6"/>
          <p:cNvGraphicFramePr/>
          <p:nvPr>
            <p:extLst>
              <p:ext uri="{D42A27DB-BD31-4B8C-83A1-F6EECF244321}">
                <p14:modId xmlns:p14="http://schemas.microsoft.com/office/powerpoint/2010/main" xmlns="" val="2515864552"/>
              </p:ext>
            </p:extLst>
          </p:nvPr>
        </p:nvGraphicFramePr>
        <p:xfrm>
          <a:off x="-76200" y="1544035"/>
          <a:ext cx="8661109" cy="51184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11</a:t>
            </a:fld>
            <a:endParaRPr lang="en-US"/>
          </a:p>
        </p:txBody>
      </p:sp>
      <p:sp>
        <p:nvSpPr>
          <p:cNvPr id="5" name="Title 1"/>
          <p:cNvSpPr>
            <a:spLocks noGrp="1"/>
          </p:cNvSpPr>
          <p:nvPr>
            <p:ph type="title"/>
          </p:nvPr>
        </p:nvSpPr>
        <p:spPr>
          <a:xfrm>
            <a:off x="334685" y="76200"/>
            <a:ext cx="8281416" cy="962799"/>
          </a:xfrm>
        </p:spPr>
        <p:txBody>
          <a:bodyPr anchor="t">
            <a:noAutofit/>
          </a:bodyPr>
          <a:lstStyle/>
          <a:p>
            <a:r>
              <a:rPr lang="en-US" b="1" dirty="0" smtClean="0">
                <a:solidFill>
                  <a:schemeClr val="tx1"/>
                </a:solidFill>
              </a:rPr>
              <a:t>4. Fouling of Ballast</a:t>
            </a:r>
            <a:endParaRPr lang="en-US" b="1" dirty="0">
              <a:solidFill>
                <a:schemeClr val="tx1"/>
              </a:solidFill>
            </a:endParaRPr>
          </a:p>
        </p:txBody>
      </p:sp>
      <p:pic>
        <p:nvPicPr>
          <p:cNvPr id="6" name="Picture 5"/>
          <p:cNvPicPr/>
          <p:nvPr/>
        </p:nvPicPr>
        <p:blipFill>
          <a:blip r:embed="rId2" cstate="print"/>
          <a:srcRect/>
          <a:stretch>
            <a:fillRect/>
          </a:stretch>
        </p:blipFill>
        <p:spPr bwMode="auto">
          <a:xfrm>
            <a:off x="381001" y="1219200"/>
            <a:ext cx="3505200" cy="2410599"/>
          </a:xfrm>
          <a:prstGeom prst="rect">
            <a:avLst/>
          </a:prstGeom>
          <a:noFill/>
          <a:ln w="9525">
            <a:noFill/>
            <a:miter lim="800000"/>
            <a:headEnd/>
            <a:tailEnd/>
          </a:ln>
        </p:spPr>
      </p:pic>
      <p:sp>
        <p:nvSpPr>
          <p:cNvPr id="7" name="TextBox 6"/>
          <p:cNvSpPr txBox="1"/>
          <p:nvPr/>
        </p:nvSpPr>
        <p:spPr>
          <a:xfrm>
            <a:off x="1828800" y="3625445"/>
            <a:ext cx="2130711" cy="276999"/>
          </a:xfrm>
          <a:prstGeom prst="rect">
            <a:avLst/>
          </a:prstGeom>
          <a:noFill/>
        </p:spPr>
        <p:txBody>
          <a:bodyPr wrap="none" rtlCol="0">
            <a:spAutoFit/>
          </a:bodyPr>
          <a:lstStyle/>
          <a:p>
            <a:r>
              <a:rPr lang="en-GB" sz="1200" b="1" dirty="0" smtClean="0"/>
              <a:t>(</a:t>
            </a:r>
            <a:r>
              <a:rPr lang="en-GB" sz="1200" b="1" dirty="0" err="1" smtClean="0"/>
              <a:t>Anbazhagan</a:t>
            </a:r>
            <a:r>
              <a:rPr lang="en-GB" sz="1200" b="1" dirty="0" smtClean="0"/>
              <a:t> et al.,2012)</a:t>
            </a:r>
            <a:endParaRPr lang="en-US" sz="1200" b="1" dirty="0"/>
          </a:p>
        </p:txBody>
      </p:sp>
      <p:pic>
        <p:nvPicPr>
          <p:cNvPr id="8" name="Picture 2" descr="D:\IIT B\phd\3rd APS\Snaps of BSL\GEOTEXT\SAMPLE-27\IMG_4722.JPG"/>
          <p:cNvPicPr>
            <a:picLocks noChangeAspect="1" noChangeArrowheads="1"/>
          </p:cNvPicPr>
          <p:nvPr/>
        </p:nvPicPr>
        <p:blipFill>
          <a:blip r:embed="rId3" cstate="print"/>
          <a:srcRect l="36000" t="54386" r="7860" b="17544"/>
          <a:stretch>
            <a:fillRect/>
          </a:stretch>
        </p:blipFill>
        <p:spPr bwMode="auto">
          <a:xfrm>
            <a:off x="4010586" y="767149"/>
            <a:ext cx="4724400" cy="3543300"/>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xmlns="" val="635250106"/>
              </p:ext>
            </p:extLst>
          </p:nvPr>
        </p:nvGraphicFramePr>
        <p:xfrm>
          <a:off x="382871" y="4419600"/>
          <a:ext cx="7543799" cy="2281982"/>
        </p:xfrm>
        <a:graphic>
          <a:graphicData uri="http://schemas.openxmlformats.org/drawingml/2006/table">
            <a:tbl>
              <a:tblPr/>
              <a:tblGrid>
                <a:gridCol w="937937"/>
                <a:gridCol w="814661"/>
                <a:gridCol w="990600"/>
                <a:gridCol w="914400"/>
                <a:gridCol w="1371600"/>
                <a:gridCol w="1066800"/>
                <a:gridCol w="1447801"/>
              </a:tblGrid>
              <a:tr h="378991">
                <a:tc rowSpan="2">
                  <a:txBody>
                    <a:bodyPr/>
                    <a:lstStyle/>
                    <a:p>
                      <a:pPr algn="ctr" fontAlgn="t"/>
                      <a:r>
                        <a:rPr lang="en-US" sz="2000" b="1" i="0" u="none" strike="noStrike" dirty="0">
                          <a:solidFill>
                            <a:srgbClr val="000000"/>
                          </a:solidFill>
                          <a:latin typeface="Calibri"/>
                        </a:rPr>
                        <a:t>Sample 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2000" b="1" i="0" u="none" strike="noStrike" dirty="0" smtClean="0">
                          <a:solidFill>
                            <a:srgbClr val="000000"/>
                          </a:solidFill>
                          <a:latin typeface="Calibri"/>
                        </a:rPr>
                        <a:t>GMT</a:t>
                      </a:r>
                      <a:endParaRPr lang="en-US" sz="20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2000" b="1" i="0" u="none" strike="noStrike" dirty="0">
                          <a:solidFill>
                            <a:srgbClr val="000000"/>
                          </a:solidFill>
                          <a:latin typeface="Calibri"/>
                        </a:rPr>
                        <a:t>Fouling Index (FI)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a:solidFill>
                            <a:srgbClr val="000000"/>
                          </a:solidFill>
                          <a:latin typeface="Calibri"/>
                        </a:rPr>
                        <a:t>% Fouling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145009">
                <a:tc vMerge="1">
                  <a:txBody>
                    <a:bodyPr/>
                    <a:lstStyle/>
                    <a:p>
                      <a:endParaRPr lang="en-US"/>
                    </a:p>
                  </a:txBody>
                  <a:tcPr/>
                </a:tc>
                <a:tc vMerge="1">
                  <a:txBody>
                    <a:bodyPr/>
                    <a:lstStyle/>
                    <a:p>
                      <a:pPr algn="ctr" fontAlgn="t"/>
                      <a:endParaRPr lang="en-US" sz="20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Selig and </a:t>
                      </a:r>
                      <a:r>
                        <a:rPr lang="en-US" sz="2000" b="1" i="0" u="none" strike="noStrike" dirty="0" smtClean="0">
                          <a:solidFill>
                            <a:srgbClr val="000000"/>
                          </a:solidFill>
                          <a:latin typeface="Calibri"/>
                        </a:rPr>
                        <a:t>Water (1994)</a:t>
                      </a:r>
                      <a:endParaRPr lang="en-US" sz="20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err="1" smtClean="0">
                          <a:solidFill>
                            <a:srgbClr val="000000"/>
                          </a:solidFill>
                          <a:latin typeface="Calibri"/>
                        </a:rPr>
                        <a:t>Ionescu</a:t>
                      </a:r>
                      <a:r>
                        <a:rPr lang="en-US" sz="2000" b="1" i="0" u="none" strike="noStrike" dirty="0" smtClean="0">
                          <a:solidFill>
                            <a:srgbClr val="000000"/>
                          </a:solidFill>
                          <a:latin typeface="Calibri"/>
                        </a:rPr>
                        <a:t> (2004)</a:t>
                      </a:r>
                      <a:endParaRPr lang="en-US" sz="20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err="1" smtClean="0">
                          <a:solidFill>
                            <a:srgbClr val="000000"/>
                          </a:solidFill>
                          <a:latin typeface="Calibri"/>
                        </a:rPr>
                        <a:t>Anbazhagan</a:t>
                      </a:r>
                      <a:r>
                        <a:rPr lang="en-US" sz="2000" b="1" i="0" u="none" strike="noStrike" dirty="0" smtClean="0">
                          <a:solidFill>
                            <a:srgbClr val="000000"/>
                          </a:solidFill>
                          <a:latin typeface="Calibri"/>
                        </a:rPr>
                        <a:t> et al. (2012)</a:t>
                      </a:r>
                      <a:endParaRPr lang="en-US" sz="20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err="1">
                          <a:solidFill>
                            <a:srgbClr val="000000"/>
                          </a:solidFill>
                          <a:latin typeface="Calibri"/>
                        </a:rPr>
                        <a:t>Ionescu</a:t>
                      </a:r>
                      <a:r>
                        <a:rPr lang="en-US" sz="2000" b="1" i="0" u="none" strike="noStrike" dirty="0">
                          <a:solidFill>
                            <a:srgbClr val="000000"/>
                          </a:solidFill>
                          <a:latin typeface="Calibri"/>
                        </a:rPr>
                        <a:t> (2004)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err="1" smtClean="0">
                          <a:solidFill>
                            <a:srgbClr val="000000"/>
                          </a:solidFill>
                          <a:latin typeface="Calibri"/>
                        </a:rPr>
                        <a:t>Anbazhagan</a:t>
                      </a:r>
                      <a:r>
                        <a:rPr lang="en-US" sz="2000" b="1" i="0" u="none" strike="noStrike" dirty="0" smtClean="0">
                          <a:solidFill>
                            <a:srgbClr val="000000"/>
                          </a:solidFill>
                          <a:latin typeface="Calibri"/>
                        </a:rPr>
                        <a:t> et al. (2012)</a:t>
                      </a:r>
                      <a:endParaRPr lang="en-US" sz="20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91">
                <a:tc>
                  <a:txBody>
                    <a:bodyPr/>
                    <a:lstStyle/>
                    <a:p>
                      <a:pPr algn="ctr" fontAlgn="b"/>
                      <a:r>
                        <a:rPr lang="en-US" sz="2000" b="1" i="0" u="none" strike="noStrike">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91">
                <a:tc>
                  <a:txBody>
                    <a:bodyPr/>
                    <a:lstStyle/>
                    <a:p>
                      <a:pPr algn="ctr" fontAlgn="b"/>
                      <a:r>
                        <a:rPr lang="en-US" sz="2000" b="1" i="0" u="none" strike="noStrike" dirty="0">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44728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39762"/>
          </a:xfrm>
        </p:spPr>
        <p:txBody>
          <a:bodyPr anchor="t"/>
          <a:lstStyle/>
          <a:p>
            <a:r>
              <a:rPr lang="en-US" dirty="0" smtClean="0">
                <a:solidFill>
                  <a:schemeClr val="tx1"/>
                </a:solidFill>
              </a:rPr>
              <a:t>Ballast Fouling With Increase in GMT</a:t>
            </a:r>
            <a:endParaRPr lang="en-US" dirty="0">
              <a:solidFill>
                <a:schemeClr val="tx1"/>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12</a:t>
            </a:fld>
            <a:endParaRPr lang="en-US"/>
          </a:p>
        </p:txBody>
      </p:sp>
      <p:graphicFrame>
        <p:nvGraphicFramePr>
          <p:cNvPr id="7" name="Chart 6"/>
          <p:cNvGraphicFramePr/>
          <p:nvPr>
            <p:extLst>
              <p:ext uri="{D42A27DB-BD31-4B8C-83A1-F6EECF244321}">
                <p14:modId xmlns:p14="http://schemas.microsoft.com/office/powerpoint/2010/main" xmlns="" val="2239100755"/>
              </p:ext>
            </p:extLst>
          </p:nvPr>
        </p:nvGraphicFramePr>
        <p:xfrm>
          <a:off x="152400" y="838200"/>
          <a:ext cx="8229599"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7162800" y="4572000"/>
            <a:ext cx="1447800" cy="646331"/>
          </a:xfrm>
          <a:prstGeom prst="rect">
            <a:avLst/>
          </a:prstGeom>
          <a:noFill/>
        </p:spPr>
        <p:txBody>
          <a:bodyPr wrap="square" rtlCol="0">
            <a:spAutoFit/>
          </a:bodyPr>
          <a:lstStyle/>
          <a:p>
            <a:pPr algn="ctr"/>
            <a:r>
              <a:rPr lang="en-US" dirty="0" smtClean="0">
                <a:solidFill>
                  <a:srgbClr val="00B050"/>
                </a:solidFill>
              </a:rPr>
              <a:t>Moderately Clean</a:t>
            </a:r>
            <a:endParaRPr lang="en-US" dirty="0">
              <a:solidFill>
                <a:srgbClr val="00B050"/>
              </a:solidFill>
            </a:endParaRPr>
          </a:p>
        </p:txBody>
      </p:sp>
      <p:sp>
        <p:nvSpPr>
          <p:cNvPr id="12" name="TextBox 11"/>
          <p:cNvSpPr txBox="1"/>
          <p:nvPr/>
        </p:nvSpPr>
        <p:spPr>
          <a:xfrm>
            <a:off x="7058173" y="3657600"/>
            <a:ext cx="1400027" cy="646331"/>
          </a:xfrm>
          <a:prstGeom prst="rect">
            <a:avLst/>
          </a:prstGeom>
          <a:noFill/>
        </p:spPr>
        <p:txBody>
          <a:bodyPr wrap="square" rtlCol="0">
            <a:spAutoFit/>
          </a:bodyPr>
          <a:lstStyle/>
          <a:p>
            <a:pPr algn="ctr"/>
            <a:r>
              <a:rPr lang="en-US" dirty="0" smtClean="0"/>
              <a:t>Moderately Fouled</a:t>
            </a:r>
            <a:endParaRPr lang="en-US" dirty="0"/>
          </a:p>
        </p:txBody>
      </p:sp>
      <p:sp>
        <p:nvSpPr>
          <p:cNvPr id="13" name="TextBox 12"/>
          <p:cNvSpPr txBox="1"/>
          <p:nvPr/>
        </p:nvSpPr>
        <p:spPr>
          <a:xfrm>
            <a:off x="7239001" y="1905000"/>
            <a:ext cx="990600" cy="369332"/>
          </a:xfrm>
          <a:prstGeom prst="rect">
            <a:avLst/>
          </a:prstGeom>
          <a:noFill/>
        </p:spPr>
        <p:txBody>
          <a:bodyPr wrap="square" rtlCol="0">
            <a:spAutoFit/>
          </a:bodyPr>
          <a:lstStyle/>
          <a:p>
            <a:pPr algn="ctr"/>
            <a:r>
              <a:rPr lang="en-US" dirty="0" smtClean="0">
                <a:solidFill>
                  <a:srgbClr val="0000EE"/>
                </a:solidFill>
              </a:rPr>
              <a:t>Fouled</a:t>
            </a:r>
            <a:endParaRPr lang="en-US" dirty="0">
              <a:solidFill>
                <a:srgbClr val="0000EE"/>
              </a:solidFill>
            </a:endParaRPr>
          </a:p>
        </p:txBody>
      </p:sp>
      <p:sp>
        <p:nvSpPr>
          <p:cNvPr id="14" name="TextBox 13"/>
          <p:cNvSpPr txBox="1"/>
          <p:nvPr/>
        </p:nvSpPr>
        <p:spPr>
          <a:xfrm>
            <a:off x="7058173" y="762000"/>
            <a:ext cx="1704313" cy="369332"/>
          </a:xfrm>
          <a:prstGeom prst="rect">
            <a:avLst/>
          </a:prstGeom>
          <a:noFill/>
        </p:spPr>
        <p:txBody>
          <a:bodyPr wrap="none" rtlCol="0">
            <a:spAutoFit/>
          </a:bodyPr>
          <a:lstStyle/>
          <a:p>
            <a:r>
              <a:rPr lang="en-US" dirty="0" smtClean="0">
                <a:solidFill>
                  <a:srgbClr val="FF0000"/>
                </a:solidFill>
              </a:rPr>
              <a:t>Highly Fouled</a:t>
            </a:r>
            <a:endParaRPr lang="en-US" dirty="0">
              <a:solidFill>
                <a:srgbClr val="FF0000"/>
              </a:solidFill>
            </a:endParaRPr>
          </a:p>
        </p:txBody>
      </p:sp>
      <p:sp>
        <p:nvSpPr>
          <p:cNvPr id="15" name="TextBox 14"/>
          <p:cNvSpPr txBox="1"/>
          <p:nvPr/>
        </p:nvSpPr>
        <p:spPr>
          <a:xfrm>
            <a:off x="7620000" y="5181600"/>
            <a:ext cx="914400" cy="369332"/>
          </a:xfrm>
          <a:prstGeom prst="rect">
            <a:avLst/>
          </a:prstGeom>
          <a:noFill/>
        </p:spPr>
        <p:txBody>
          <a:bodyPr wrap="square" rtlCol="0">
            <a:spAutoFit/>
          </a:bodyPr>
          <a:lstStyle/>
          <a:p>
            <a:r>
              <a:rPr lang="en-US" dirty="0" smtClean="0"/>
              <a:t> Clean</a:t>
            </a:r>
            <a:endParaRPr lang="en-US" dirty="0"/>
          </a:p>
        </p:txBody>
      </p:sp>
      <p:cxnSp>
        <p:nvCxnSpPr>
          <p:cNvPr id="17" name="Straight Arrow Connector 16"/>
          <p:cNvCxnSpPr/>
          <p:nvPr/>
        </p:nvCxnSpPr>
        <p:spPr>
          <a:xfrm rot="10800000" flipV="1">
            <a:off x="7086600" y="5334000"/>
            <a:ext cx="53340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38470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13</a:t>
            </a:fld>
            <a:endParaRPr lang="en-US"/>
          </a:p>
        </p:txBody>
      </p:sp>
      <p:sp>
        <p:nvSpPr>
          <p:cNvPr id="5" name="Title 1"/>
          <p:cNvSpPr>
            <a:spLocks noGrp="1"/>
          </p:cNvSpPr>
          <p:nvPr>
            <p:ph type="title"/>
          </p:nvPr>
        </p:nvSpPr>
        <p:spPr>
          <a:xfrm>
            <a:off x="0" y="0"/>
            <a:ext cx="8610600" cy="609600"/>
          </a:xfrm>
        </p:spPr>
        <p:txBody>
          <a:bodyPr anchor="t">
            <a:noAutofit/>
          </a:bodyPr>
          <a:lstStyle/>
          <a:p>
            <a:pPr algn="ctr"/>
            <a:r>
              <a:rPr lang="en-US" sz="2700" b="1" dirty="0" smtClean="0">
                <a:solidFill>
                  <a:schemeClr val="tx1"/>
                </a:solidFill>
              </a:rPr>
              <a:t>5.Improvement in TGI </a:t>
            </a:r>
            <a:r>
              <a:rPr lang="en-US" sz="2700" b="1" smtClean="0">
                <a:solidFill>
                  <a:schemeClr val="tx1"/>
                </a:solidFill>
              </a:rPr>
              <a:t>after Geotextiles</a:t>
            </a:r>
            <a:endParaRPr lang="en-US" sz="2700" b="1"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122245250"/>
              </p:ext>
            </p:extLst>
          </p:nvPr>
        </p:nvGraphicFramePr>
        <p:xfrm>
          <a:off x="304799" y="892556"/>
          <a:ext cx="8534401" cy="5184394"/>
        </p:xfrm>
        <a:graphic>
          <a:graphicData uri="http://schemas.openxmlformats.org/drawingml/2006/table">
            <a:tbl>
              <a:tblPr>
                <a:tableStyleId>{2D5ABB26-0587-4C30-8999-92F81FD0307C}</a:tableStyleId>
              </a:tblPr>
              <a:tblGrid>
                <a:gridCol w="1371601"/>
                <a:gridCol w="1447800"/>
                <a:gridCol w="2209800"/>
                <a:gridCol w="3505200"/>
              </a:tblGrid>
              <a:tr h="123477">
                <a:tc row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err="1" smtClean="0"/>
                        <a:t>Kilometers</a:t>
                      </a:r>
                      <a:endParaRPr lang="en-US" sz="1600" b="1" dirty="0" smtClean="0"/>
                    </a:p>
                    <a:p>
                      <a:pPr marL="0" marR="0" algn="ctr">
                        <a:lnSpc>
                          <a:spcPct val="150000"/>
                        </a:lnSpc>
                        <a:spcBef>
                          <a:spcPts val="0"/>
                        </a:spcBef>
                        <a:spcAft>
                          <a:spcPts val="0"/>
                        </a:spcAft>
                      </a:pP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GB" sz="1600" dirty="0"/>
                        <a:t>After Laying of Geo-textiles</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50000"/>
                        </a:lnSpc>
                        <a:spcBef>
                          <a:spcPts val="0"/>
                        </a:spcBef>
                        <a:spcAft>
                          <a:spcPts val="0"/>
                        </a:spcAft>
                      </a:pPr>
                      <a:r>
                        <a:rPr lang="en-GB" sz="1600" dirty="0"/>
                        <a:t>Before Laying of Geo-textiles</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952">
                <a:tc vMerge="1">
                  <a:txBody>
                    <a:bodyPr/>
                    <a:lstStyle/>
                    <a:p>
                      <a:endParaRPr lang="en-US"/>
                    </a:p>
                  </a:txBody>
                  <a:tcPr/>
                </a:tc>
                <a:tc>
                  <a:txBody>
                    <a:bodyPr/>
                    <a:lstStyle/>
                    <a:p>
                      <a:pPr marL="0" marR="0" algn="ctr">
                        <a:lnSpc>
                          <a:spcPct val="150000"/>
                        </a:lnSpc>
                        <a:spcBef>
                          <a:spcPts val="0"/>
                        </a:spcBef>
                        <a:spcAft>
                          <a:spcPts val="0"/>
                        </a:spcAft>
                      </a:pPr>
                      <a:r>
                        <a:rPr lang="en-GB" sz="1600" b="1" dirty="0"/>
                        <a:t>May 2013</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t>September 2012</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t>July 2011</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dirty="0"/>
                        <a:t>464-465</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97</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83</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82</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dirty="0"/>
                        <a:t>465-466</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102</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78</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83</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466-467</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122</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99</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92</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467-468</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123</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102</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97</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468-469</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107</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97</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99</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469-470</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108</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100</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99</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470-471</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105</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96</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109</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dirty="0"/>
                        <a:t>485-486</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101</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77</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78</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486-487</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106</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85</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70</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487-488</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95</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79</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57</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488-489</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110</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78</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60</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489-490</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105</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81</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54</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77">
                <a:tc>
                  <a:txBody>
                    <a:bodyPr/>
                    <a:lstStyle/>
                    <a:p>
                      <a:pPr marL="0" marR="0" algn="ctr">
                        <a:lnSpc>
                          <a:spcPct val="150000"/>
                        </a:lnSpc>
                        <a:spcBef>
                          <a:spcPts val="0"/>
                        </a:spcBef>
                        <a:spcAft>
                          <a:spcPts val="0"/>
                        </a:spcAft>
                      </a:pPr>
                      <a:r>
                        <a:rPr lang="en-GB" sz="1600"/>
                        <a:t>490-491</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111</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t>87</a:t>
                      </a:r>
                      <a:endParaRPr lang="en-US" sz="160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t>86</a:t>
                      </a:r>
                      <a:endParaRPr lang="en-US" sz="1600"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96">
                <a:tc>
                  <a:txBody>
                    <a:bodyPr/>
                    <a:lstStyle/>
                    <a:p>
                      <a:pPr marL="0" marR="0" algn="ctr">
                        <a:lnSpc>
                          <a:spcPct val="150000"/>
                        </a:lnSpc>
                        <a:spcBef>
                          <a:spcPts val="0"/>
                        </a:spcBef>
                        <a:spcAft>
                          <a:spcPts val="0"/>
                        </a:spcAft>
                      </a:pPr>
                      <a:r>
                        <a:rPr lang="en-GB" sz="1600" b="1" dirty="0"/>
                        <a:t>Avg.</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t>102.03</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t>84.297</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t>77.378</a:t>
                      </a:r>
                      <a:endParaRPr lang="en-US" sz="1600" b="1" dirty="0">
                        <a:latin typeface="Times New Roman"/>
                        <a:ea typeface="Calibri"/>
                        <a:cs typeface="Times New Roman"/>
                      </a:endParaRPr>
                    </a:p>
                  </a:txBody>
                  <a:tcPr marL="27584" marR="27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715962"/>
          </a:xfrm>
        </p:spPr>
        <p:txBody>
          <a:bodyPr anchor="t">
            <a:normAutofit/>
          </a:bodyPr>
          <a:lstStyle/>
          <a:p>
            <a:pPr algn="ctr"/>
            <a:r>
              <a:rPr lang="en-US" sz="3600" b="1" dirty="0" smtClean="0">
                <a:solidFill>
                  <a:schemeClr val="tx1"/>
                </a:solidFill>
              </a:rPr>
              <a:t>RECOMMENDATIONS</a:t>
            </a:r>
            <a:endParaRPr lang="en-US" sz="3600" b="1" dirty="0">
              <a:solidFill>
                <a:schemeClr val="tx1"/>
              </a:solidFill>
            </a:endParaRPr>
          </a:p>
        </p:txBody>
      </p:sp>
      <p:sp>
        <p:nvSpPr>
          <p:cNvPr id="3" name="Content Placeholder 2"/>
          <p:cNvSpPr>
            <a:spLocks noGrp="1"/>
          </p:cNvSpPr>
          <p:nvPr>
            <p:ph sz="quarter" idx="1"/>
          </p:nvPr>
        </p:nvSpPr>
        <p:spPr>
          <a:xfrm>
            <a:off x="381000" y="838200"/>
            <a:ext cx="8153400" cy="5867400"/>
          </a:xfrm>
        </p:spPr>
        <p:txBody>
          <a:bodyPr>
            <a:noAutofit/>
          </a:bodyPr>
          <a:lstStyle/>
          <a:p>
            <a:pPr lvl="0"/>
            <a:r>
              <a:rPr lang="en-US" sz="2100" dirty="0"/>
              <a:t>Deep screening </a:t>
            </a:r>
            <a:r>
              <a:rPr lang="en-US" sz="2100" dirty="0" smtClean="0"/>
              <a:t>periodicity may be increased to 15 years in such region where ballast fouling is less due to use of </a:t>
            </a:r>
            <a:r>
              <a:rPr lang="en-US" sz="2100" dirty="0" err="1" smtClean="0"/>
              <a:t>Geotextiles</a:t>
            </a:r>
            <a:r>
              <a:rPr lang="en-US" sz="2100" dirty="0" smtClean="0"/>
              <a:t> or where rainfall is less.</a:t>
            </a:r>
          </a:p>
          <a:p>
            <a:pPr lvl="0"/>
            <a:endParaRPr lang="en-US" sz="2100" dirty="0" smtClean="0"/>
          </a:p>
          <a:p>
            <a:pPr lvl="0"/>
            <a:r>
              <a:rPr lang="en-US" sz="2100" dirty="0" smtClean="0"/>
              <a:t>DS to be </a:t>
            </a:r>
            <a:r>
              <a:rPr lang="en-US" sz="2100" dirty="0"/>
              <a:t>based on some quantitative parameter such as FI or % void </a:t>
            </a:r>
            <a:r>
              <a:rPr lang="en-US" sz="2100" dirty="0" smtClean="0"/>
              <a:t>contamination, Criteria should be dependent on environmental conditions also. </a:t>
            </a:r>
          </a:p>
          <a:p>
            <a:pPr lvl="0"/>
            <a:endParaRPr lang="en-US" sz="2100" dirty="0" smtClean="0"/>
          </a:p>
          <a:p>
            <a:pPr lvl="0"/>
            <a:r>
              <a:rPr lang="en-US" sz="2100" dirty="0" smtClean="0"/>
              <a:t>The properties should be based on the source and nature of Ballast. Indian </a:t>
            </a:r>
            <a:r>
              <a:rPr lang="en-US" sz="2100" dirty="0"/>
              <a:t>Railways needs to adopt some strength parameters like specific gravity/density of </a:t>
            </a:r>
            <a:r>
              <a:rPr lang="en-US" sz="2100" dirty="0" smtClean="0"/>
              <a:t>ballast, chemical parameters, electrical resistivity etc. </a:t>
            </a:r>
            <a:r>
              <a:rPr lang="en-US" sz="2100" dirty="0"/>
              <a:t>in the specifications. </a:t>
            </a:r>
            <a:endParaRPr lang="en-US" sz="2100" dirty="0" smtClean="0"/>
          </a:p>
          <a:p>
            <a:pPr lvl="0"/>
            <a:endParaRPr lang="en-US" sz="2100" dirty="0" smtClean="0"/>
          </a:p>
          <a:p>
            <a:pPr lvl="0"/>
            <a:r>
              <a:rPr lang="en-US" sz="2100" dirty="0" smtClean="0"/>
              <a:t>Impact Value Test to be redefined.</a:t>
            </a:r>
          </a:p>
          <a:p>
            <a:pPr lvl="0"/>
            <a:endParaRPr lang="en-US" sz="21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xmlns="" val="1392943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2377440"/>
            <a:ext cx="6720840" cy="4480560"/>
          </a:xfrm>
          <a:prstGeom prst="rect">
            <a:avLst/>
          </a:prstGeom>
        </p:spPr>
      </p:pic>
      <p:sp>
        <p:nvSpPr>
          <p:cNvPr id="4" name="Rectangle 3"/>
          <p:cNvSpPr/>
          <p:nvPr/>
        </p:nvSpPr>
        <p:spPr>
          <a:xfrm>
            <a:off x="3352800" y="5105400"/>
            <a:ext cx="28648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Slide Number Placeholder 2"/>
          <p:cNvSpPr>
            <a:spLocks noGrp="1"/>
          </p:cNvSpPr>
          <p:nvPr>
            <p:ph type="sldNum" sz="quarter" idx="15"/>
          </p:nvPr>
        </p:nvSpPr>
        <p:spPr/>
        <p:txBody>
          <a:bodyPr/>
          <a:lstStyle/>
          <a:p>
            <a:fld id="{B6F15528-21DE-4FAA-801E-634DDDAF4B2B}" type="slidenum">
              <a:rPr lang="en-US" smtClean="0"/>
              <a:pPr/>
              <a:t>15</a:t>
            </a:fld>
            <a:endParaRPr lang="en-US"/>
          </a:p>
        </p:txBody>
      </p:sp>
      <p:pic>
        <p:nvPicPr>
          <p:cNvPr id="5" name="Picture 5" descr="F:\Books IRICEN\GISE 2015\cost.jpg"/>
          <p:cNvPicPr>
            <a:picLocks noChangeAspect="1" noChangeArrowheads="1"/>
          </p:cNvPicPr>
          <p:nvPr/>
        </p:nvPicPr>
        <p:blipFill>
          <a:blip r:embed="rId4" cstate="print"/>
          <a:srcRect/>
          <a:stretch>
            <a:fillRect/>
          </a:stretch>
        </p:blipFill>
        <p:spPr bwMode="auto">
          <a:xfrm>
            <a:off x="5410200" y="76200"/>
            <a:ext cx="3162300" cy="2108200"/>
          </a:xfrm>
          <a:prstGeom prst="rect">
            <a:avLst/>
          </a:prstGeom>
          <a:noFill/>
        </p:spPr>
      </p:pic>
      <p:sp>
        <p:nvSpPr>
          <p:cNvPr id="6" name="TextBox 5"/>
          <p:cNvSpPr txBox="1"/>
          <p:nvPr/>
        </p:nvSpPr>
        <p:spPr>
          <a:xfrm>
            <a:off x="505954" y="762000"/>
            <a:ext cx="3921266" cy="553998"/>
          </a:xfrm>
          <a:prstGeom prst="rect">
            <a:avLst/>
          </a:prstGeom>
          <a:noFill/>
        </p:spPr>
        <p:txBody>
          <a:bodyPr wrap="none" rtlCol="0">
            <a:spAutoFit/>
          </a:bodyPr>
          <a:lstStyle/>
          <a:p>
            <a:r>
              <a:rPr lang="en-US" sz="3000" b="1" dirty="0" smtClean="0"/>
              <a:t>Value Engineering</a:t>
            </a:r>
            <a:endParaRPr lang="en-US" sz="3000" b="1" dirty="0"/>
          </a:p>
        </p:txBody>
      </p:sp>
      <p:sp>
        <p:nvSpPr>
          <p:cNvPr id="7" name="Down Arrow 6"/>
          <p:cNvSpPr/>
          <p:nvPr/>
        </p:nvSpPr>
        <p:spPr>
          <a:xfrm rot="16200000">
            <a:off x="4799439" y="691533"/>
            <a:ext cx="159294" cy="757428"/>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305800" cy="639762"/>
          </a:xfrm>
        </p:spPr>
        <p:txBody>
          <a:bodyPr>
            <a:normAutofit fontScale="90000"/>
          </a:bodyPr>
          <a:lstStyle/>
          <a:p>
            <a:r>
              <a:rPr lang="en-US" b="1" dirty="0" smtClean="0">
                <a:solidFill>
                  <a:schemeClr val="tx1"/>
                </a:solidFill>
              </a:rPr>
              <a:t>Field Investigations and Ballast Sampling for Lab </a:t>
            </a:r>
            <a:r>
              <a:rPr lang="en-US" b="1" dirty="0" err="1" smtClean="0">
                <a:solidFill>
                  <a:schemeClr val="tx1"/>
                </a:solidFill>
              </a:rPr>
              <a:t>Testings</a:t>
            </a:r>
            <a:endParaRPr lang="en-US" b="1" dirty="0">
              <a:solidFill>
                <a:schemeClr val="tx1"/>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2</a:t>
            </a:fld>
            <a:endParaRPr lang="en-US"/>
          </a:p>
        </p:txBody>
      </p:sp>
      <p:pic>
        <p:nvPicPr>
          <p:cNvPr id="93186" name="Picture 2" descr="D:\IIT B\phd\3rd APS\Snaps of BSL\GEOTEXT\SAMPLE-30\IMG_4742.JPG"/>
          <p:cNvPicPr>
            <a:picLocks noChangeAspect="1" noChangeArrowheads="1"/>
          </p:cNvPicPr>
          <p:nvPr/>
        </p:nvPicPr>
        <p:blipFill>
          <a:blip r:embed="rId2" cstate="print"/>
          <a:srcRect/>
          <a:stretch>
            <a:fillRect/>
          </a:stretch>
        </p:blipFill>
        <p:spPr bwMode="auto">
          <a:xfrm flipH="1">
            <a:off x="5257800" y="1447800"/>
            <a:ext cx="3378200" cy="5410200"/>
          </a:xfrm>
          <a:prstGeom prst="rect">
            <a:avLst/>
          </a:prstGeom>
          <a:noFill/>
        </p:spPr>
      </p:pic>
      <p:cxnSp>
        <p:nvCxnSpPr>
          <p:cNvPr id="9" name="Straight Arrow Connector 8"/>
          <p:cNvCxnSpPr/>
          <p:nvPr/>
        </p:nvCxnSpPr>
        <p:spPr>
          <a:xfrm rot="5400000" flipH="1" flipV="1">
            <a:off x="4953000" y="3276600"/>
            <a:ext cx="158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77000" y="3276600"/>
            <a:ext cx="14478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53200" y="4114800"/>
            <a:ext cx="14478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53200" y="4724400"/>
            <a:ext cx="144780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34000" y="2895600"/>
            <a:ext cx="1550424" cy="369332"/>
          </a:xfrm>
          <a:prstGeom prst="rect">
            <a:avLst/>
          </a:prstGeom>
          <a:noFill/>
        </p:spPr>
        <p:txBody>
          <a:bodyPr wrap="none" rtlCol="0">
            <a:spAutoFit/>
          </a:bodyPr>
          <a:lstStyle/>
          <a:p>
            <a:r>
              <a:rPr lang="en-US" b="1" dirty="0" smtClean="0">
                <a:solidFill>
                  <a:schemeClr val="bg1"/>
                </a:solidFill>
              </a:rPr>
              <a:t>Top Ballast</a:t>
            </a:r>
            <a:endParaRPr lang="en-US" b="1" dirty="0">
              <a:solidFill>
                <a:schemeClr val="bg1"/>
              </a:solidFill>
            </a:endParaRPr>
          </a:p>
        </p:txBody>
      </p:sp>
      <p:sp>
        <p:nvSpPr>
          <p:cNvPr id="15" name="TextBox 14"/>
          <p:cNvSpPr txBox="1"/>
          <p:nvPr/>
        </p:nvSpPr>
        <p:spPr>
          <a:xfrm>
            <a:off x="5257800" y="3505200"/>
            <a:ext cx="1968809" cy="369332"/>
          </a:xfrm>
          <a:prstGeom prst="rect">
            <a:avLst/>
          </a:prstGeom>
          <a:noFill/>
        </p:spPr>
        <p:txBody>
          <a:bodyPr wrap="none" rtlCol="0">
            <a:spAutoFit/>
          </a:bodyPr>
          <a:lstStyle/>
          <a:p>
            <a:r>
              <a:rPr lang="en-US" b="1" dirty="0" smtClean="0">
                <a:solidFill>
                  <a:schemeClr val="bg1"/>
                </a:solidFill>
              </a:rPr>
              <a:t>Bottom Ballast</a:t>
            </a:r>
            <a:endParaRPr lang="en-US" b="1" dirty="0">
              <a:solidFill>
                <a:schemeClr val="bg1"/>
              </a:solidFill>
            </a:endParaRPr>
          </a:p>
        </p:txBody>
      </p:sp>
      <p:sp>
        <p:nvSpPr>
          <p:cNvPr id="16" name="TextBox 15"/>
          <p:cNvSpPr txBox="1"/>
          <p:nvPr/>
        </p:nvSpPr>
        <p:spPr>
          <a:xfrm>
            <a:off x="5257800" y="4191000"/>
            <a:ext cx="1550424" cy="369332"/>
          </a:xfrm>
          <a:prstGeom prst="rect">
            <a:avLst/>
          </a:prstGeom>
          <a:noFill/>
        </p:spPr>
        <p:txBody>
          <a:bodyPr wrap="none" rtlCol="0">
            <a:spAutoFit/>
          </a:bodyPr>
          <a:lstStyle/>
          <a:p>
            <a:r>
              <a:rPr lang="en-US" b="1" dirty="0" smtClean="0">
                <a:solidFill>
                  <a:schemeClr val="bg1"/>
                </a:solidFill>
              </a:rPr>
              <a:t>Sub Ballast</a:t>
            </a:r>
            <a:endParaRPr lang="en-US" b="1" dirty="0">
              <a:solidFill>
                <a:schemeClr val="bg1"/>
              </a:solidFill>
            </a:endParaRPr>
          </a:p>
        </p:txBody>
      </p:sp>
      <p:pic>
        <p:nvPicPr>
          <p:cNvPr id="93187" name="Picture 3" descr="D:\IIT B\phd\3rd APS\Snaps of BSL\GEOTEXT\SAMPLE-2\IMG_4558.JPG"/>
          <p:cNvPicPr>
            <a:picLocks noChangeAspect="1" noChangeArrowheads="1"/>
          </p:cNvPicPr>
          <p:nvPr/>
        </p:nvPicPr>
        <p:blipFill>
          <a:blip r:embed="rId3" cstate="print"/>
          <a:srcRect/>
          <a:stretch>
            <a:fillRect/>
          </a:stretch>
        </p:blipFill>
        <p:spPr bwMode="auto">
          <a:xfrm>
            <a:off x="1" y="4876800"/>
            <a:ext cx="2438400" cy="1981200"/>
          </a:xfrm>
          <a:prstGeom prst="rect">
            <a:avLst/>
          </a:prstGeom>
          <a:noFill/>
        </p:spPr>
      </p:pic>
      <p:pic>
        <p:nvPicPr>
          <p:cNvPr id="5" name="Picture 2" descr="D:\IIT B\phd\3rd APS\Snaps of BSL\GEOTEXT\SAMPLE-12\IMG_4631.JPG"/>
          <p:cNvPicPr>
            <a:picLocks noChangeAspect="1" noChangeArrowheads="1"/>
          </p:cNvPicPr>
          <p:nvPr/>
        </p:nvPicPr>
        <p:blipFill>
          <a:blip r:embed="rId4" cstate="print"/>
          <a:srcRect/>
          <a:stretch>
            <a:fillRect/>
          </a:stretch>
        </p:blipFill>
        <p:spPr bwMode="auto">
          <a:xfrm>
            <a:off x="2590800" y="1447800"/>
            <a:ext cx="2590800" cy="3886200"/>
          </a:xfrm>
          <a:prstGeom prst="rect">
            <a:avLst/>
          </a:prstGeom>
          <a:noFill/>
        </p:spPr>
      </p:pic>
      <p:pic>
        <p:nvPicPr>
          <p:cNvPr id="17" name="Picture 16"/>
          <p:cNvPicPr/>
          <p:nvPr/>
        </p:nvPicPr>
        <p:blipFill>
          <a:blip r:embed="rId5" cstate="print"/>
          <a:srcRect l="34942" t="7396" r="34942" b="13018"/>
          <a:stretch>
            <a:fillRect/>
          </a:stretch>
        </p:blipFill>
        <p:spPr bwMode="auto">
          <a:xfrm>
            <a:off x="152400" y="1524000"/>
            <a:ext cx="2209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b="1" dirty="0" smtClean="0">
                <a:solidFill>
                  <a:schemeClr val="tx1"/>
                </a:solidFill>
              </a:rPr>
              <a:t>Field Investigations and Ballast Sampling for Lab </a:t>
            </a:r>
            <a:r>
              <a:rPr lang="en-US" b="1" dirty="0" err="1" smtClean="0">
                <a:solidFill>
                  <a:schemeClr val="tx1"/>
                </a:solidFill>
              </a:rPr>
              <a:t>Testings</a:t>
            </a:r>
            <a:endParaRPr lang="en-US" b="1" dirty="0">
              <a:solidFill>
                <a:schemeClr val="tx1"/>
              </a:solidFill>
            </a:endParaRPr>
          </a:p>
        </p:txBody>
      </p:sp>
      <p:sp>
        <p:nvSpPr>
          <p:cNvPr id="3" name="Content Placeholder 2"/>
          <p:cNvSpPr>
            <a:spLocks noGrp="1"/>
          </p:cNvSpPr>
          <p:nvPr>
            <p:ph sz="quarter" idx="1"/>
          </p:nvPr>
        </p:nvSpPr>
        <p:spPr>
          <a:xfrm>
            <a:off x="381000" y="838200"/>
            <a:ext cx="8153400" cy="2057400"/>
          </a:xfrm>
        </p:spPr>
        <p:txBody>
          <a:bodyPr>
            <a:normAutofit fontScale="92500" lnSpcReduction="10000"/>
          </a:bodyPr>
          <a:lstStyle/>
          <a:p>
            <a:r>
              <a:rPr lang="en-US" sz="1800" dirty="0" smtClean="0"/>
              <a:t>From Each Location 3 different samples were collected.                               (Top Ballast, Bottom Ballast &amp; Sub Ballast) </a:t>
            </a:r>
          </a:p>
          <a:p>
            <a:r>
              <a:rPr lang="en-US" sz="1800" dirty="0" smtClean="0"/>
              <a:t>Each Sample is about 15-20 Kg.</a:t>
            </a:r>
          </a:p>
          <a:p>
            <a:r>
              <a:rPr lang="en-US" sz="1800" dirty="0" smtClean="0"/>
              <a:t>Details of Sampling Locations : C </a:t>
            </a:r>
            <a:r>
              <a:rPr lang="en-US" sz="1800" dirty="0" err="1" smtClean="0"/>
              <a:t>Rly</a:t>
            </a:r>
            <a:r>
              <a:rPr lang="en-US" sz="1800" dirty="0" smtClean="0"/>
              <a:t>, BSL </a:t>
            </a:r>
            <a:r>
              <a:rPr lang="en-US" sz="1800" dirty="0" err="1" smtClean="0"/>
              <a:t>Divn</a:t>
            </a:r>
            <a:r>
              <a:rPr lang="en-US" sz="1800" dirty="0" smtClean="0"/>
              <a:t>, AK - BSL Section</a:t>
            </a:r>
          </a:p>
          <a:p>
            <a:r>
              <a:rPr lang="en-US" sz="1800" dirty="0" err="1" smtClean="0"/>
              <a:t>Geotextile</a:t>
            </a:r>
            <a:r>
              <a:rPr lang="en-US" sz="1800" dirty="0" smtClean="0"/>
              <a:t> was laid in 2007 and 2012 along with BCM on experimental basis. The </a:t>
            </a:r>
            <a:r>
              <a:rPr lang="en-US" sz="1800" dirty="0" err="1" smtClean="0"/>
              <a:t>Geotextile</a:t>
            </a:r>
            <a:r>
              <a:rPr lang="en-US" sz="1800" dirty="0" smtClean="0"/>
              <a:t> used is green net and not as per international standards.</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814740888"/>
              </p:ext>
            </p:extLst>
          </p:nvPr>
        </p:nvGraphicFramePr>
        <p:xfrm>
          <a:off x="533401" y="2971800"/>
          <a:ext cx="7543799" cy="3291840"/>
        </p:xfrm>
        <a:graphic>
          <a:graphicData uri="http://schemas.openxmlformats.org/drawingml/2006/table">
            <a:tbl>
              <a:tblPr/>
              <a:tblGrid>
                <a:gridCol w="495445"/>
                <a:gridCol w="677108"/>
                <a:gridCol w="656247"/>
                <a:gridCol w="838200"/>
                <a:gridCol w="1066799"/>
                <a:gridCol w="1295400"/>
                <a:gridCol w="1015226"/>
                <a:gridCol w="737374"/>
                <a:gridCol w="762000"/>
              </a:tblGrid>
              <a:tr h="0">
                <a:tc>
                  <a:txBody>
                    <a:bodyPr/>
                    <a:lstStyle/>
                    <a:p>
                      <a:pPr marL="0" marR="0" algn="ctr">
                        <a:lnSpc>
                          <a:spcPct val="150000"/>
                        </a:lnSpc>
                        <a:spcBef>
                          <a:spcPts val="0"/>
                        </a:spcBef>
                        <a:spcAft>
                          <a:spcPts val="0"/>
                        </a:spcAft>
                      </a:pPr>
                      <a:r>
                        <a:rPr lang="en-GB" sz="1600" b="1" dirty="0" err="1" smtClean="0">
                          <a:latin typeface="Times New Roman"/>
                          <a:ea typeface="Calibri"/>
                          <a:cs typeface="Times New Roman"/>
                        </a:rPr>
                        <a:t>Sr</a:t>
                      </a:r>
                      <a:r>
                        <a:rPr lang="en-GB" sz="1600" b="1" dirty="0" smtClean="0">
                          <a:latin typeface="Times New Roman"/>
                          <a:ea typeface="Calibri"/>
                          <a:cs typeface="Times New Roman"/>
                        </a:rPr>
                        <a:t> </a:t>
                      </a:r>
                      <a:r>
                        <a:rPr lang="en-GB" sz="1600" b="1" dirty="0">
                          <a:latin typeface="Times New Roman"/>
                          <a:ea typeface="Calibri"/>
                          <a:cs typeface="Times New Roman"/>
                        </a:rPr>
                        <a:t>No.</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a:latin typeface="Times New Roman"/>
                          <a:ea typeface="Calibri"/>
                          <a:cs typeface="Times New Roman"/>
                        </a:rPr>
                        <a:t>Sample No.</a:t>
                      </a:r>
                      <a:endParaRPr lang="en-US" sz="1600" b="1">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latin typeface="Times New Roman"/>
                          <a:ea typeface="Calibri"/>
                          <a:cs typeface="Times New Roman"/>
                        </a:rPr>
                        <a:t>Road</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a:latin typeface="Times New Roman"/>
                          <a:ea typeface="Calibri"/>
                          <a:cs typeface="Times New Roman"/>
                        </a:rPr>
                        <a:t>Chainage</a:t>
                      </a:r>
                      <a:endParaRPr lang="en-US" sz="1600" b="1">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err="1">
                          <a:latin typeface="Times New Roman"/>
                          <a:ea typeface="Calibri"/>
                          <a:cs typeface="Times New Roman"/>
                        </a:rPr>
                        <a:t>Lattitude</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latin typeface="Times New Roman"/>
                          <a:ea typeface="Calibri"/>
                          <a:cs typeface="Times New Roman"/>
                        </a:rPr>
                        <a:t>Longitude</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latin typeface="Times New Roman"/>
                          <a:ea typeface="Calibri"/>
                          <a:cs typeface="Times New Roman"/>
                        </a:rPr>
                        <a:t>Date of Deep Screening</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a:latin typeface="Times New Roman"/>
                          <a:ea typeface="Calibri"/>
                          <a:cs typeface="Times New Roman"/>
                        </a:rPr>
                        <a:t>Years after DS</a:t>
                      </a:r>
                      <a:endParaRPr lang="en-US" sz="1600" b="1">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b="1" dirty="0">
                          <a:latin typeface="Times New Roman"/>
                          <a:ea typeface="Calibri"/>
                          <a:cs typeface="Times New Roman"/>
                        </a:rPr>
                        <a:t>GMT Passed</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GB" sz="1600" b="1" dirty="0">
                          <a:latin typeface="Times New Roman"/>
                          <a:ea typeface="Calibri"/>
                          <a:cs typeface="Times New Roman"/>
                        </a:rPr>
                        <a:t>1</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30</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DN</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495/6</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20</a:t>
                      </a:r>
                      <a:r>
                        <a:rPr lang="en-GB" sz="1600">
                          <a:solidFill>
                            <a:srgbClr val="000000"/>
                          </a:solidFill>
                          <a:latin typeface="Times New Roman"/>
                          <a:ea typeface="Calibri"/>
                          <a:cs typeface="Times New Roman"/>
                        </a:rPr>
                        <a:t>˚</a:t>
                      </a:r>
                      <a:r>
                        <a:rPr lang="en-GB" sz="1600">
                          <a:solidFill>
                            <a:srgbClr val="000000"/>
                          </a:solidFill>
                          <a:latin typeface="Calibri"/>
                          <a:ea typeface="Calibri"/>
                          <a:cs typeface="Times New Roman"/>
                        </a:rPr>
                        <a:t>53.393'</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76</a:t>
                      </a:r>
                      <a:r>
                        <a:rPr lang="en-GB" sz="1600">
                          <a:solidFill>
                            <a:srgbClr val="000000"/>
                          </a:solidFill>
                          <a:latin typeface="Times New Roman"/>
                          <a:ea typeface="Calibri"/>
                          <a:cs typeface="Times New Roman"/>
                        </a:rPr>
                        <a:t>˚12.779</a:t>
                      </a:r>
                      <a:r>
                        <a:rPr lang="en-GB" sz="1600">
                          <a:solidFill>
                            <a:srgbClr val="000000"/>
                          </a:solidFill>
                          <a:latin typeface="Calibri"/>
                          <a:ea typeface="Calibri"/>
                          <a:cs typeface="Times New Roman"/>
                        </a:rPr>
                        <a:t>'</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smtClean="0">
                          <a:latin typeface="Times New Roman"/>
                          <a:ea typeface="Calibri"/>
                          <a:cs typeface="Times New Roman"/>
                        </a:rPr>
                        <a:t>March’ 07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latin typeface="Times New Roman"/>
                          <a:ea typeface="Calibri"/>
                          <a:cs typeface="Times New Roman"/>
                        </a:rPr>
                        <a:t>9</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smtClean="0">
                          <a:latin typeface="Times New Roman"/>
                          <a:ea typeface="Calibri"/>
                          <a:cs typeface="Times New Roman"/>
                        </a:rPr>
                        <a:t>347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GB" sz="1600" b="1" dirty="0">
                          <a:latin typeface="Times New Roman"/>
                          <a:ea typeface="Calibri"/>
                          <a:cs typeface="Times New Roman"/>
                        </a:rPr>
                        <a:t>2</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34</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DN</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496.00</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solidFill>
                            <a:srgbClr val="000000"/>
                          </a:solidFill>
                          <a:latin typeface="Calibri"/>
                          <a:ea typeface="Calibri"/>
                          <a:cs typeface="Times New Roman"/>
                        </a:rPr>
                        <a:t>20</a:t>
                      </a:r>
                      <a:r>
                        <a:rPr lang="en-GB" sz="1600" dirty="0">
                          <a:solidFill>
                            <a:srgbClr val="000000"/>
                          </a:solidFill>
                          <a:latin typeface="Times New Roman"/>
                          <a:ea typeface="Calibri"/>
                          <a:cs typeface="Times New Roman"/>
                        </a:rPr>
                        <a:t>˚</a:t>
                      </a:r>
                      <a:r>
                        <a:rPr lang="en-GB" sz="1600" dirty="0">
                          <a:solidFill>
                            <a:srgbClr val="000000"/>
                          </a:solidFill>
                          <a:latin typeface="Calibri"/>
                          <a:ea typeface="Calibri"/>
                          <a:cs typeface="Times New Roman"/>
                        </a:rPr>
                        <a:t>53.337'</a:t>
                      </a:r>
                      <a:endParaRPr lang="en-US" sz="16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76</a:t>
                      </a:r>
                      <a:r>
                        <a:rPr lang="en-GB" sz="1600">
                          <a:solidFill>
                            <a:srgbClr val="000000"/>
                          </a:solidFill>
                          <a:latin typeface="Times New Roman"/>
                          <a:ea typeface="Calibri"/>
                          <a:cs typeface="Times New Roman"/>
                        </a:rPr>
                        <a:t>˚13.365</a:t>
                      </a:r>
                      <a:r>
                        <a:rPr lang="en-GB" sz="1600">
                          <a:solidFill>
                            <a:srgbClr val="000000"/>
                          </a:solidFill>
                          <a:latin typeface="Calibri"/>
                          <a:ea typeface="Calibri"/>
                          <a:cs typeface="Times New Roman"/>
                        </a:rPr>
                        <a:t>'</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smtClean="0">
                          <a:latin typeface="Times New Roman"/>
                          <a:ea typeface="Calibri"/>
                          <a:cs typeface="Times New Roman"/>
                        </a:rPr>
                        <a:t>March’ 07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latin typeface="Times New Roman"/>
                          <a:ea typeface="Calibri"/>
                          <a:cs typeface="Times New Roman"/>
                        </a:rPr>
                        <a:t>9</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smtClean="0">
                          <a:latin typeface="Times New Roman"/>
                          <a:ea typeface="Calibri"/>
                          <a:cs typeface="Times New Roman"/>
                        </a:rPr>
                        <a:t>347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GB" sz="1600" b="1" dirty="0">
                          <a:latin typeface="Times New Roman"/>
                          <a:ea typeface="Calibri"/>
                          <a:cs typeface="Times New Roman"/>
                        </a:rPr>
                        <a:t>3</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35</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DN</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496/6</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20</a:t>
                      </a:r>
                      <a:r>
                        <a:rPr lang="en-GB" sz="1600">
                          <a:solidFill>
                            <a:srgbClr val="000000"/>
                          </a:solidFill>
                          <a:latin typeface="Times New Roman"/>
                          <a:ea typeface="Calibri"/>
                          <a:cs typeface="Times New Roman"/>
                        </a:rPr>
                        <a:t>˚</a:t>
                      </a:r>
                      <a:r>
                        <a:rPr lang="en-GB" sz="1600">
                          <a:solidFill>
                            <a:srgbClr val="000000"/>
                          </a:solidFill>
                          <a:latin typeface="Calibri"/>
                          <a:ea typeface="Calibri"/>
                          <a:cs typeface="Times New Roman"/>
                        </a:rPr>
                        <a:t>53.334'</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76</a:t>
                      </a:r>
                      <a:r>
                        <a:rPr lang="en-GB" sz="1600">
                          <a:solidFill>
                            <a:srgbClr val="000000"/>
                          </a:solidFill>
                          <a:latin typeface="Times New Roman"/>
                          <a:ea typeface="Calibri"/>
                          <a:cs typeface="Times New Roman"/>
                        </a:rPr>
                        <a:t>˚13.289</a:t>
                      </a:r>
                      <a:r>
                        <a:rPr lang="en-GB" sz="1600">
                          <a:solidFill>
                            <a:srgbClr val="000000"/>
                          </a:solidFill>
                          <a:latin typeface="Calibri"/>
                          <a:ea typeface="Calibri"/>
                          <a:cs typeface="Times New Roman"/>
                        </a:rPr>
                        <a:t>'</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smtClean="0">
                          <a:latin typeface="Times New Roman"/>
                          <a:ea typeface="Calibri"/>
                          <a:cs typeface="Times New Roman"/>
                        </a:rPr>
                        <a:t>March’ 07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latin typeface="Times New Roman"/>
                          <a:ea typeface="Calibri"/>
                          <a:cs typeface="Times New Roman"/>
                        </a:rPr>
                        <a:t>9</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smtClean="0">
                          <a:latin typeface="Times New Roman"/>
                          <a:ea typeface="Calibri"/>
                          <a:cs typeface="Times New Roman"/>
                        </a:rPr>
                        <a:t>347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GB" sz="1600" b="1" dirty="0">
                          <a:latin typeface="Times New Roman"/>
                          <a:ea typeface="Calibri"/>
                          <a:cs typeface="Times New Roman"/>
                        </a:rPr>
                        <a:t>4</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37</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DN</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486.30</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20</a:t>
                      </a:r>
                      <a:r>
                        <a:rPr lang="en-GB" sz="1600">
                          <a:solidFill>
                            <a:srgbClr val="000000"/>
                          </a:solidFill>
                          <a:latin typeface="Times New Roman"/>
                          <a:ea typeface="Calibri"/>
                          <a:cs typeface="Times New Roman"/>
                        </a:rPr>
                        <a:t>˚</a:t>
                      </a:r>
                      <a:r>
                        <a:rPr lang="en-GB" sz="1600">
                          <a:solidFill>
                            <a:srgbClr val="000000"/>
                          </a:solidFill>
                          <a:latin typeface="Calibri"/>
                          <a:ea typeface="Calibri"/>
                          <a:cs typeface="Times New Roman"/>
                        </a:rPr>
                        <a:t>54.271'</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76</a:t>
                      </a:r>
                      <a:r>
                        <a:rPr lang="en-GB" sz="1600">
                          <a:solidFill>
                            <a:srgbClr val="000000"/>
                          </a:solidFill>
                          <a:latin typeface="Times New Roman"/>
                          <a:ea typeface="Calibri"/>
                          <a:cs typeface="Times New Roman"/>
                        </a:rPr>
                        <a:t>˚07.784</a:t>
                      </a:r>
                      <a:r>
                        <a:rPr lang="en-GB" sz="1600">
                          <a:solidFill>
                            <a:srgbClr val="000000"/>
                          </a:solidFill>
                          <a:latin typeface="Calibri"/>
                          <a:ea typeface="Calibri"/>
                          <a:cs typeface="Times New Roman"/>
                        </a:rPr>
                        <a:t>'</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smtClean="0">
                          <a:latin typeface="Times New Roman"/>
                          <a:ea typeface="Calibri"/>
                          <a:cs typeface="Times New Roman"/>
                        </a:rPr>
                        <a:t>March’ 07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latin typeface="Times New Roman"/>
                          <a:ea typeface="Calibri"/>
                          <a:cs typeface="Times New Roman"/>
                        </a:rPr>
                        <a:t>9</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smtClean="0">
                          <a:latin typeface="Times New Roman"/>
                          <a:ea typeface="Calibri"/>
                          <a:cs typeface="Times New Roman"/>
                        </a:rPr>
                        <a:t>347</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GB" sz="1600" b="1" dirty="0">
                          <a:latin typeface="Times New Roman"/>
                          <a:ea typeface="Calibri"/>
                          <a:cs typeface="Times New Roman"/>
                        </a:rPr>
                        <a:t>5</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4</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UP</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472.00</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20</a:t>
                      </a:r>
                      <a:r>
                        <a:rPr lang="en-GB" sz="1600">
                          <a:solidFill>
                            <a:srgbClr val="000000"/>
                          </a:solidFill>
                          <a:latin typeface="Times New Roman"/>
                          <a:ea typeface="Calibri"/>
                          <a:cs typeface="Times New Roman"/>
                        </a:rPr>
                        <a:t>˚</a:t>
                      </a:r>
                      <a:r>
                        <a:rPr lang="en-GB" sz="1600">
                          <a:solidFill>
                            <a:srgbClr val="000000"/>
                          </a:solidFill>
                          <a:latin typeface="Calibri"/>
                          <a:ea typeface="Calibri"/>
                          <a:cs typeface="Times New Roman"/>
                        </a:rPr>
                        <a:t>54.910'</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75</a:t>
                      </a:r>
                      <a:r>
                        <a:rPr lang="en-GB" sz="1600">
                          <a:solidFill>
                            <a:srgbClr val="000000"/>
                          </a:solidFill>
                          <a:latin typeface="Times New Roman"/>
                          <a:ea typeface="Calibri"/>
                          <a:cs typeface="Times New Roman"/>
                        </a:rPr>
                        <a:t>˚59.907</a:t>
                      </a:r>
                      <a:r>
                        <a:rPr lang="en-GB" sz="1600">
                          <a:solidFill>
                            <a:srgbClr val="000000"/>
                          </a:solidFill>
                          <a:latin typeface="Calibri"/>
                          <a:ea typeface="Calibri"/>
                          <a:cs typeface="Times New Roman"/>
                        </a:rPr>
                        <a:t>'</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smtClean="0">
                          <a:latin typeface="Times New Roman"/>
                          <a:ea typeface="Calibri"/>
                          <a:cs typeface="Times New Roman"/>
                        </a:rPr>
                        <a:t>April’ 12</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latin typeface="Times New Roman"/>
                          <a:ea typeface="Calibri"/>
                          <a:cs typeface="Times New Roman"/>
                        </a:rPr>
                        <a:t>4</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latin typeface="Times New Roman"/>
                          <a:ea typeface="Calibri"/>
                          <a:cs typeface="Times New Roman"/>
                        </a:rPr>
                        <a:t>226.92</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GB" sz="1600" b="1" dirty="0">
                          <a:latin typeface="Times New Roman"/>
                          <a:ea typeface="Calibri"/>
                          <a:cs typeface="Times New Roman"/>
                        </a:rPr>
                        <a:t>6</a:t>
                      </a:r>
                      <a:endParaRPr lang="en-US"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12</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UP</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468.00</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20</a:t>
                      </a:r>
                      <a:r>
                        <a:rPr lang="en-GB" sz="1600">
                          <a:solidFill>
                            <a:srgbClr val="000000"/>
                          </a:solidFill>
                          <a:latin typeface="Times New Roman"/>
                          <a:ea typeface="Calibri"/>
                          <a:cs typeface="Times New Roman"/>
                        </a:rPr>
                        <a:t>˚</a:t>
                      </a:r>
                      <a:r>
                        <a:rPr lang="en-GB" sz="1600">
                          <a:solidFill>
                            <a:srgbClr val="000000"/>
                          </a:solidFill>
                          <a:latin typeface="Calibri"/>
                          <a:ea typeface="Calibri"/>
                          <a:cs typeface="Times New Roman"/>
                        </a:rPr>
                        <a:t>56.397'</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solidFill>
                            <a:srgbClr val="000000"/>
                          </a:solidFill>
                          <a:latin typeface="Calibri"/>
                          <a:ea typeface="Calibri"/>
                          <a:cs typeface="Times New Roman"/>
                        </a:rPr>
                        <a:t>75</a:t>
                      </a:r>
                      <a:r>
                        <a:rPr lang="en-GB" sz="1600">
                          <a:solidFill>
                            <a:srgbClr val="000000"/>
                          </a:solidFill>
                          <a:latin typeface="Times New Roman"/>
                          <a:ea typeface="Calibri"/>
                          <a:cs typeface="Times New Roman"/>
                        </a:rPr>
                        <a:t>˚58.531</a:t>
                      </a:r>
                      <a:r>
                        <a:rPr lang="en-GB" sz="1600">
                          <a:solidFill>
                            <a:srgbClr val="000000"/>
                          </a:solidFill>
                          <a:latin typeface="Calibri"/>
                          <a:ea typeface="Calibri"/>
                          <a:cs typeface="Times New Roman"/>
                        </a:rPr>
                        <a:t>'</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smtClean="0">
                          <a:latin typeface="Times New Roman"/>
                          <a:ea typeface="Calibri"/>
                          <a:cs typeface="Times New Roman"/>
                        </a:rPr>
                        <a:t>April’ 12</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a:latin typeface="Times New Roman"/>
                          <a:ea typeface="Calibri"/>
                          <a:cs typeface="Times New Roman"/>
                        </a:rPr>
                        <a:t>4</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1600" dirty="0">
                          <a:latin typeface="Times New Roman"/>
                          <a:ea typeface="Calibri"/>
                          <a:cs typeface="Times New Roman"/>
                        </a:rPr>
                        <a:t>226.92</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nchor="t">
            <a:noAutofit/>
          </a:bodyPr>
          <a:lstStyle/>
          <a:p>
            <a:r>
              <a:rPr lang="en-US" b="1" dirty="0" smtClean="0">
                <a:solidFill>
                  <a:schemeClr val="tx1"/>
                </a:solidFill>
              </a:rPr>
              <a:t>Cost Assessment of Indian Railways Track Ballast</a:t>
            </a:r>
            <a:br>
              <a:rPr lang="en-US" b="1" dirty="0" smtClean="0">
                <a:solidFill>
                  <a:schemeClr val="tx1"/>
                </a:solidFill>
              </a:rPr>
            </a:br>
            <a:endParaRPr lang="en-US" b="1" dirty="0">
              <a:solidFill>
                <a:schemeClr val="tx1"/>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4</a:t>
            </a:fld>
            <a:endParaRPr lang="en-US"/>
          </a:p>
        </p:txBody>
      </p:sp>
      <p:graphicFrame>
        <p:nvGraphicFramePr>
          <p:cNvPr id="6" name="Table 5"/>
          <p:cNvGraphicFramePr>
            <a:graphicFrameLocks noGrp="1"/>
          </p:cNvGraphicFramePr>
          <p:nvPr/>
        </p:nvGraphicFramePr>
        <p:xfrm>
          <a:off x="228600" y="1524000"/>
          <a:ext cx="7924799" cy="5010724"/>
        </p:xfrm>
        <a:graphic>
          <a:graphicData uri="http://schemas.openxmlformats.org/drawingml/2006/table">
            <a:tbl>
              <a:tblPr firstRow="1" bandRow="1">
                <a:tableStyleId>{2D5ABB26-0587-4C30-8999-92F81FD0307C}</a:tableStyleId>
              </a:tblPr>
              <a:tblGrid>
                <a:gridCol w="3622764"/>
                <a:gridCol w="2113280"/>
                <a:gridCol w="2188755"/>
              </a:tblGrid>
              <a:tr h="249505">
                <a:tc rowSpan="2">
                  <a:txBody>
                    <a:bodyPr/>
                    <a:lstStyle/>
                    <a:p>
                      <a:pPr marL="0" marR="0" algn="just">
                        <a:lnSpc>
                          <a:spcPct val="150000"/>
                        </a:lnSpc>
                        <a:spcBef>
                          <a:spcPts val="0"/>
                        </a:spcBef>
                        <a:spcAft>
                          <a:spcPts val="0"/>
                        </a:spcAft>
                      </a:pPr>
                      <a:r>
                        <a:rPr lang="en-GB" sz="2000" b="1" dirty="0"/>
                        <a:t>Description</a:t>
                      </a:r>
                      <a:endParaRPr lang="en-US" sz="2000" b="1"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Maintenance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Construction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978">
                <a:tc vMerge="1">
                  <a:txBody>
                    <a:bodyPr/>
                    <a:lstStyle/>
                    <a:p>
                      <a:pPr marL="0" marR="0" algn="just">
                        <a:lnSpc>
                          <a:spcPct val="150000"/>
                        </a:lnSpc>
                        <a:spcBef>
                          <a:spcPts val="0"/>
                        </a:spcBef>
                        <a:spcAft>
                          <a:spcPts val="0"/>
                        </a:spcAft>
                      </a:pPr>
                      <a:endParaRPr lang="en-US" sz="2200" dirty="0">
                        <a:latin typeface="Times New Roman"/>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2000" b="1" dirty="0"/>
                        <a:t>2015-16</a:t>
                      </a:r>
                      <a:endParaRPr lang="en-US" sz="2000" b="1"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000" b="1" dirty="0"/>
                        <a:t>2015-16</a:t>
                      </a:r>
                      <a:endParaRPr lang="en-US" sz="2000" b="1"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257">
                <a:tc>
                  <a:txBody>
                    <a:bodyPr/>
                    <a:lstStyle/>
                    <a:p>
                      <a:pPr marL="0" marR="0" algn="just">
                        <a:lnSpc>
                          <a:spcPct val="150000"/>
                        </a:lnSpc>
                        <a:spcBef>
                          <a:spcPts val="0"/>
                        </a:spcBef>
                        <a:spcAft>
                          <a:spcPts val="0"/>
                        </a:spcAft>
                      </a:pPr>
                      <a:r>
                        <a:rPr lang="en-GB" sz="2000" dirty="0"/>
                        <a:t>Track </a:t>
                      </a:r>
                      <a:r>
                        <a:rPr lang="en-GB" sz="2000" dirty="0" err="1"/>
                        <a:t>Kilometers</a:t>
                      </a:r>
                      <a:r>
                        <a:rPr lang="en-GB" sz="2000" dirty="0"/>
                        <a:t> (in </a:t>
                      </a:r>
                      <a:r>
                        <a:rPr lang="en-GB" sz="2000" dirty="0" err="1"/>
                        <a:t>Kms</a:t>
                      </a:r>
                      <a:r>
                        <a:rPr lang="en-GB" sz="2000" dirty="0"/>
                        <a:t>)</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a:t>1,15,000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a:t>1600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257">
                <a:tc>
                  <a:txBody>
                    <a:bodyPr/>
                    <a:lstStyle/>
                    <a:p>
                      <a:pPr marL="0" marR="0" algn="just">
                        <a:lnSpc>
                          <a:spcPct val="150000"/>
                        </a:lnSpc>
                        <a:spcBef>
                          <a:spcPts val="0"/>
                        </a:spcBef>
                        <a:spcAft>
                          <a:spcPts val="0"/>
                        </a:spcAft>
                      </a:pPr>
                      <a:r>
                        <a:rPr lang="en-GB" sz="2000" dirty="0"/>
                        <a:t>Renewal Required (in </a:t>
                      </a:r>
                      <a:r>
                        <a:rPr lang="en-GB" sz="2000" dirty="0" err="1"/>
                        <a:t>Kms</a:t>
                      </a:r>
                      <a:r>
                        <a:rPr lang="en-GB" sz="2000" dirty="0"/>
                        <a:t>)</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a:t>11,500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a:t>1600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2275">
                <a:tc>
                  <a:txBody>
                    <a:bodyPr/>
                    <a:lstStyle/>
                    <a:p>
                      <a:pPr marL="0" marR="0" algn="just">
                        <a:lnSpc>
                          <a:spcPct val="150000"/>
                        </a:lnSpc>
                        <a:spcBef>
                          <a:spcPts val="0"/>
                        </a:spcBef>
                        <a:spcAft>
                          <a:spcPts val="0"/>
                        </a:spcAft>
                      </a:pPr>
                      <a:r>
                        <a:rPr lang="en-GB" sz="2000" dirty="0"/>
                        <a:t>Ballast Required (in 000 m</a:t>
                      </a:r>
                      <a:r>
                        <a:rPr lang="en-GB" sz="2000" baseline="30000" dirty="0"/>
                        <a:t>3</a:t>
                      </a:r>
                      <a:r>
                        <a:rPr lang="en-GB" sz="2000" dirty="0"/>
                        <a:t>)</a:t>
                      </a:r>
                      <a:endParaRPr lang="en-US" sz="2000" dirty="0"/>
                    </a:p>
                    <a:p>
                      <a:pPr marL="0" marR="0" algn="just">
                        <a:lnSpc>
                          <a:spcPct val="150000"/>
                        </a:lnSpc>
                        <a:spcBef>
                          <a:spcPts val="0"/>
                        </a:spcBef>
                        <a:spcAft>
                          <a:spcPts val="0"/>
                        </a:spcAft>
                      </a:pPr>
                      <a:r>
                        <a:rPr lang="en-GB" sz="2000" dirty="0"/>
                        <a:t>For </a:t>
                      </a:r>
                      <a:r>
                        <a:rPr lang="en-GB" sz="2000" dirty="0" err="1"/>
                        <a:t>maint</a:t>
                      </a:r>
                      <a:r>
                        <a:rPr lang="en-GB" sz="2000" dirty="0"/>
                        <a:t>. </a:t>
                      </a:r>
                      <a:r>
                        <a:rPr lang="en-GB" sz="2000" dirty="0" smtClean="0"/>
                        <a:t>1100m</a:t>
                      </a:r>
                      <a:r>
                        <a:rPr lang="en-GB" sz="2000" baseline="30000" dirty="0" smtClean="0"/>
                        <a:t>3</a:t>
                      </a:r>
                      <a:r>
                        <a:rPr lang="en-GB" sz="2000" dirty="0" smtClean="0"/>
                        <a:t>/</a:t>
                      </a:r>
                      <a:r>
                        <a:rPr lang="en-GB" sz="2000" dirty="0" err="1" smtClean="0"/>
                        <a:t>kms</a:t>
                      </a:r>
                      <a:endParaRPr lang="en-US" sz="2000" dirty="0"/>
                    </a:p>
                    <a:p>
                      <a:pPr marL="0" marR="0" algn="just">
                        <a:lnSpc>
                          <a:spcPct val="150000"/>
                        </a:lnSpc>
                        <a:spcBef>
                          <a:spcPts val="0"/>
                        </a:spcBef>
                        <a:spcAft>
                          <a:spcPts val="0"/>
                        </a:spcAft>
                      </a:pPr>
                      <a:r>
                        <a:rPr lang="en-GB" sz="2000" dirty="0"/>
                        <a:t>For new lines 2250m</a:t>
                      </a:r>
                      <a:r>
                        <a:rPr lang="en-GB" sz="2000" baseline="30000" dirty="0"/>
                        <a:t>3</a:t>
                      </a:r>
                      <a:r>
                        <a:rPr lang="en-GB" sz="2000" dirty="0"/>
                        <a:t>/</a:t>
                      </a:r>
                      <a:r>
                        <a:rPr lang="en-GB" sz="2000" dirty="0" err="1"/>
                        <a:t>kms</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smtClean="0"/>
                        <a:t>12650</a:t>
                      </a:r>
                    </a:p>
                    <a:p>
                      <a:pPr marL="0" marR="0" algn="r">
                        <a:lnSpc>
                          <a:spcPct val="150000"/>
                        </a:lnSpc>
                        <a:spcBef>
                          <a:spcPts val="0"/>
                        </a:spcBef>
                        <a:spcAft>
                          <a:spcPts val="0"/>
                        </a:spcAft>
                      </a:pPr>
                      <a:r>
                        <a:rPr lang="en-GB" sz="2000" dirty="0" smtClean="0"/>
                        <a:t>(actually 7700)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a:t>3600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009">
                <a:tc>
                  <a:txBody>
                    <a:bodyPr/>
                    <a:lstStyle/>
                    <a:p>
                      <a:pPr marL="0" marR="0" algn="just">
                        <a:lnSpc>
                          <a:spcPct val="150000"/>
                        </a:lnSpc>
                        <a:spcBef>
                          <a:spcPts val="0"/>
                        </a:spcBef>
                        <a:spcAft>
                          <a:spcPts val="0"/>
                        </a:spcAft>
                      </a:pPr>
                      <a:r>
                        <a:rPr lang="en-GB" sz="2000"/>
                        <a:t>Expenditure in (Crores Rs.)</a:t>
                      </a:r>
                      <a:endParaRPr lang="en-US" sz="200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smtClean="0"/>
                        <a:t>900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2000" dirty="0" smtClean="0"/>
                        <a:t>400</a:t>
                      </a:r>
                      <a:endParaRPr lang="en-US" sz="2000"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505">
                <a:tc>
                  <a:txBody>
                    <a:bodyPr/>
                    <a:lstStyle/>
                    <a:p>
                      <a:pPr marL="0" marR="0" algn="just">
                        <a:lnSpc>
                          <a:spcPct val="150000"/>
                        </a:lnSpc>
                        <a:spcBef>
                          <a:spcPts val="0"/>
                        </a:spcBef>
                        <a:spcAft>
                          <a:spcPts val="0"/>
                        </a:spcAft>
                      </a:pPr>
                      <a:r>
                        <a:rPr lang="en-GB" sz="2000" b="1" dirty="0"/>
                        <a:t>Total Exp. in 2015-16</a:t>
                      </a:r>
                      <a:endParaRPr lang="en-US" sz="2000" b="1"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r">
                        <a:lnSpc>
                          <a:spcPct val="150000"/>
                        </a:lnSpc>
                        <a:spcBef>
                          <a:spcPts val="0"/>
                        </a:spcBef>
                        <a:spcAft>
                          <a:spcPts val="0"/>
                        </a:spcAft>
                      </a:pPr>
                      <a:r>
                        <a:rPr lang="en-GB" sz="2000" b="1" dirty="0" smtClean="0"/>
                        <a:t>1300</a:t>
                      </a:r>
                      <a:endParaRPr lang="en-US" sz="2000" b="1" dirty="0">
                        <a:latin typeface="Times New Roman"/>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r">
                        <a:lnSpc>
                          <a:spcPct val="150000"/>
                        </a:lnSpc>
                        <a:spcBef>
                          <a:spcPts val="0"/>
                        </a:spcBef>
                        <a:spcAft>
                          <a:spcPts val="0"/>
                        </a:spcAft>
                      </a:pPr>
                      <a:endParaRPr lang="en-US" sz="1200" dirty="0">
                        <a:latin typeface="Times New Roman"/>
                        <a:ea typeface="Calibri"/>
                        <a:cs typeface="Times New Roman"/>
                      </a:endParaRPr>
                    </a:p>
                  </a:txBody>
                  <a:tcPr marL="68580" marR="68580" marT="0" marB="0" anchor="b"/>
                </a:tc>
              </a:tr>
              <a:tr h="374257">
                <a:tc>
                  <a:txBody>
                    <a:bodyPr/>
                    <a:lstStyle/>
                    <a:p>
                      <a:pPr marL="0" marR="0" algn="just">
                        <a:lnSpc>
                          <a:spcPct val="150000"/>
                        </a:lnSpc>
                        <a:spcBef>
                          <a:spcPts val="0"/>
                        </a:spcBef>
                        <a:spcAft>
                          <a:spcPts val="0"/>
                        </a:spcAft>
                      </a:pPr>
                      <a:r>
                        <a:rPr lang="en-GB" sz="2000" b="1" dirty="0"/>
                        <a:t>Tentative Exp. in 2016-17</a:t>
                      </a:r>
                      <a:endParaRPr lang="en-US" sz="2000" b="1"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r">
                        <a:lnSpc>
                          <a:spcPct val="150000"/>
                        </a:lnSpc>
                        <a:spcBef>
                          <a:spcPts val="0"/>
                        </a:spcBef>
                        <a:spcAft>
                          <a:spcPts val="0"/>
                        </a:spcAft>
                      </a:pPr>
                      <a:r>
                        <a:rPr lang="en-GB" sz="2000" b="1" dirty="0" smtClean="0"/>
                        <a:t>1800</a:t>
                      </a:r>
                      <a:endParaRPr lang="en-US" sz="2000" b="1" dirty="0">
                        <a:latin typeface="Times New Roman"/>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r">
                        <a:lnSpc>
                          <a:spcPct val="150000"/>
                        </a:lnSpc>
                        <a:spcBef>
                          <a:spcPts val="0"/>
                        </a:spcBef>
                        <a:spcAft>
                          <a:spcPts val="0"/>
                        </a:spcAft>
                      </a:pPr>
                      <a:endParaRPr lang="en-US" sz="1200" dirty="0">
                        <a:latin typeface="Times New Roman"/>
                        <a:ea typeface="Calibri"/>
                        <a:cs typeface="Times New Roman"/>
                      </a:endParaRPr>
                    </a:p>
                  </a:txBody>
                  <a:tcPr marL="68580" marR="68580" marT="0" marB="0" anchor="b"/>
                </a:tc>
              </a:tr>
              <a:tr h="374257">
                <a:tc>
                  <a:txBody>
                    <a:bodyPr/>
                    <a:lstStyle/>
                    <a:p>
                      <a:pPr marL="0" marR="0" algn="just">
                        <a:lnSpc>
                          <a:spcPct val="150000"/>
                        </a:lnSpc>
                        <a:spcBef>
                          <a:spcPts val="0"/>
                        </a:spcBef>
                        <a:spcAft>
                          <a:spcPts val="0"/>
                        </a:spcAft>
                      </a:pPr>
                      <a:r>
                        <a:rPr lang="en-GB" sz="2000" b="1" dirty="0"/>
                        <a:t>Tentative Exp. in </a:t>
                      </a:r>
                      <a:r>
                        <a:rPr lang="en-GB" sz="2000" b="1" dirty="0" smtClean="0"/>
                        <a:t>2017-18</a:t>
                      </a:r>
                      <a:endParaRPr lang="en-US" sz="2000" b="1" dirty="0">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r">
                        <a:lnSpc>
                          <a:spcPct val="150000"/>
                        </a:lnSpc>
                        <a:spcBef>
                          <a:spcPts val="0"/>
                        </a:spcBef>
                        <a:spcAft>
                          <a:spcPts val="0"/>
                        </a:spcAft>
                      </a:pPr>
                      <a:r>
                        <a:rPr lang="en-GB" sz="2000" b="1" dirty="0" smtClean="0"/>
                        <a:t>2200</a:t>
                      </a:r>
                      <a:endParaRPr lang="en-US" sz="2000" b="1" dirty="0">
                        <a:latin typeface="Times New Roman"/>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r">
                        <a:lnSpc>
                          <a:spcPct val="150000"/>
                        </a:lnSpc>
                        <a:spcBef>
                          <a:spcPts val="0"/>
                        </a:spcBef>
                        <a:spcAft>
                          <a:spcPts val="0"/>
                        </a:spcAft>
                      </a:pPr>
                      <a:endParaRPr lang="en-US" sz="1200" dirty="0">
                        <a:latin typeface="Times New Roman"/>
                        <a:ea typeface="Calibri"/>
                        <a:cs typeface="Times New Roman"/>
                      </a:endParaRPr>
                    </a:p>
                  </a:txBody>
                  <a:tcPr marL="68580" marR="68580" marT="0" marB="0" anchor="b"/>
                </a:tc>
              </a:tr>
            </a:tbl>
          </a:graphicData>
        </a:graphic>
      </p:graphicFrame>
      <p:sp>
        <p:nvSpPr>
          <p:cNvPr id="5" name="TextBox 4"/>
          <p:cNvSpPr txBox="1"/>
          <p:nvPr/>
        </p:nvSpPr>
        <p:spPr>
          <a:xfrm>
            <a:off x="609600" y="1066800"/>
            <a:ext cx="6752169" cy="430887"/>
          </a:xfrm>
          <a:prstGeom prst="rect">
            <a:avLst/>
          </a:prstGeom>
          <a:noFill/>
        </p:spPr>
        <p:txBody>
          <a:bodyPr wrap="none" rtlCol="0">
            <a:spAutoFit/>
          </a:bodyPr>
          <a:lstStyle/>
          <a:p>
            <a:r>
              <a:rPr lang="en-US" sz="2200" dirty="0" smtClean="0"/>
              <a:t>Expenditure on Ballast per year (in </a:t>
            </a:r>
            <a:r>
              <a:rPr lang="en-US" sz="2200" dirty="0" err="1" smtClean="0"/>
              <a:t>Crore</a:t>
            </a:r>
            <a:r>
              <a:rPr lang="en-US" sz="2200" dirty="0" smtClean="0"/>
              <a:t> Rupees)</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chor="t">
            <a:normAutofit/>
          </a:bodyPr>
          <a:lstStyle/>
          <a:p>
            <a:r>
              <a:rPr lang="en-US" b="1" dirty="0" smtClean="0"/>
              <a:t>Specification IRS GE-1 2016 (comparison)</a:t>
            </a:r>
            <a:endParaRPr lang="en-US" b="1" dirty="0"/>
          </a:p>
        </p:txBody>
      </p:sp>
      <p:sp>
        <p:nvSpPr>
          <p:cNvPr id="3" name="Content Placeholder 2"/>
          <p:cNvSpPr>
            <a:spLocks noGrp="1"/>
          </p:cNvSpPr>
          <p:nvPr>
            <p:ph sz="quarter" idx="1"/>
          </p:nvPr>
        </p:nvSpPr>
        <p:spPr>
          <a:xfrm>
            <a:off x="457200" y="1371600"/>
            <a:ext cx="8153400" cy="4873752"/>
          </a:xfrm>
        </p:spPr>
        <p:txBody>
          <a:bodyPr>
            <a:noAutofit/>
          </a:bodyPr>
          <a:lstStyle/>
          <a:p>
            <a:pPr>
              <a:lnSpc>
                <a:spcPct val="120000"/>
              </a:lnSpc>
            </a:pPr>
            <a:r>
              <a:rPr lang="en-US" sz="2000" dirty="0" smtClean="0">
                <a:latin typeface="Times New Roman" pitchFamily="18" charset="0"/>
                <a:cs typeface="Times New Roman" pitchFamily="18" charset="0"/>
              </a:rPr>
              <a:t>IR Limits are continuing from East India Rail Company Time. </a:t>
            </a:r>
          </a:p>
          <a:p>
            <a:pPr>
              <a:lnSpc>
                <a:spcPct val="120000"/>
              </a:lnSpc>
            </a:pPr>
            <a:r>
              <a:rPr lang="en-US" sz="2000" dirty="0" smtClean="0">
                <a:latin typeface="Times New Roman" pitchFamily="18" charset="0"/>
                <a:cs typeface="Times New Roman" pitchFamily="18" charset="0"/>
              </a:rPr>
              <a:t>Very conservative;  may be previously hand crushed ballast was used</a:t>
            </a:r>
          </a:p>
          <a:p>
            <a:pPr>
              <a:lnSpc>
                <a:spcPct val="120000"/>
              </a:lnSpc>
            </a:pPr>
            <a:r>
              <a:rPr lang="en-US" sz="2000" dirty="0" smtClean="0">
                <a:latin typeface="Times New Roman" pitchFamily="18" charset="0"/>
                <a:cs typeface="Times New Roman" pitchFamily="18" charset="0"/>
              </a:rPr>
              <a:t>Properties are ‘source independent’ (</a:t>
            </a:r>
            <a:r>
              <a:rPr lang="en-US" sz="2000" dirty="0" err="1" smtClean="0">
                <a:latin typeface="Times New Roman" pitchFamily="18" charset="0"/>
                <a:cs typeface="Times New Roman" pitchFamily="18" charset="0"/>
              </a:rPr>
              <a:t>dolamite</a:t>
            </a:r>
            <a:r>
              <a:rPr lang="en-US" sz="2000" dirty="0" smtClean="0">
                <a:latin typeface="Times New Roman" pitchFamily="18" charset="0"/>
                <a:cs typeface="Times New Roman" pitchFamily="18" charset="0"/>
              </a:rPr>
              <a:t>, limestone etc.)</a:t>
            </a:r>
          </a:p>
          <a:p>
            <a:pPr algn="just">
              <a:lnSpc>
                <a:spcPct val="120000"/>
              </a:lnSpc>
            </a:pPr>
            <a:r>
              <a:rPr lang="en-GB" sz="2000" dirty="0" smtClean="0">
                <a:latin typeface="Times New Roman" pitchFamily="18" charset="0"/>
                <a:cs typeface="Times New Roman" pitchFamily="18" charset="0"/>
              </a:rPr>
              <a:t>Aggregate Impact Value test as per IS 2386 Part IV 1963. This test is for aggregate of size 10mm to 12.5mm which would not represent the exact ballast. Australian Railway Standard AS2758.7 recommends use of </a:t>
            </a:r>
            <a:r>
              <a:rPr lang="en-US" sz="2000" dirty="0" smtClean="0">
                <a:latin typeface="Times New Roman" pitchFamily="18" charset="0"/>
                <a:cs typeface="Times New Roman" pitchFamily="18" charset="0"/>
              </a:rPr>
              <a:t>the fraction of material passing the 53 mm sieve and retained on the 37.5 mm sieve. Indian Railways needs to modify this provision.</a:t>
            </a:r>
          </a:p>
          <a:p>
            <a:pPr algn="just">
              <a:lnSpc>
                <a:spcPct val="120000"/>
              </a:lnSpc>
            </a:pPr>
            <a:r>
              <a:rPr lang="en-US" sz="2000" dirty="0" smtClean="0">
                <a:latin typeface="Times New Roman" pitchFamily="18" charset="0"/>
                <a:cs typeface="Times New Roman" pitchFamily="18" charset="0"/>
              </a:rPr>
              <a:t>Have no specification for specific gravity, bulk density, particle density, and soundness whereas other railways have this specification.</a:t>
            </a:r>
          </a:p>
          <a:p>
            <a:pPr algn="just">
              <a:lnSpc>
                <a:spcPct val="120000"/>
              </a:lnSpc>
            </a:pPr>
            <a:r>
              <a:rPr lang="en-US" sz="2000" dirty="0" smtClean="0">
                <a:latin typeface="Times New Roman" pitchFamily="18" charset="0"/>
                <a:cs typeface="Times New Roman" pitchFamily="18" charset="0"/>
              </a:rPr>
              <a:t>Have no </a:t>
            </a:r>
            <a:r>
              <a:rPr lang="en-GB" sz="2000" dirty="0" smtClean="0">
                <a:latin typeface="Times New Roman" pitchFamily="18" charset="0"/>
                <a:cs typeface="Times New Roman" pitchFamily="18" charset="0"/>
              </a:rPr>
              <a:t>specification for particle shape, flakiness and elongation are subjective whereas other railways have well defined methodology.</a:t>
            </a:r>
          </a:p>
          <a:p>
            <a:pPr algn="just">
              <a:lnSpc>
                <a:spcPct val="120000"/>
              </a:lnSpc>
            </a:pPr>
            <a:r>
              <a:rPr lang="en-GB" sz="2000" dirty="0" smtClean="0">
                <a:latin typeface="Times New Roman" pitchFamily="18" charset="0"/>
                <a:cs typeface="Times New Roman" pitchFamily="18" charset="0"/>
              </a:rPr>
              <a:t>No mention about Electrical Resistivity.</a:t>
            </a:r>
          </a:p>
          <a:p>
            <a:pPr algn="just">
              <a:lnSpc>
                <a:spcPct val="120000"/>
              </a:lnSpc>
            </a:pPr>
            <a:endParaRPr lang="en-US" sz="2000" dirty="0" smtClean="0">
              <a:latin typeface="Times New Roman" pitchFamily="18" charset="0"/>
              <a:cs typeface="Times New Roman" pitchFamily="18" charset="0"/>
            </a:endParaRPr>
          </a:p>
          <a:p>
            <a:pPr>
              <a:lnSpc>
                <a:spcPct val="120000"/>
              </a:lnSpc>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5</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77"/>
            <a:ext cx="8153400" cy="1143000"/>
          </a:xfrm>
        </p:spPr>
        <p:txBody>
          <a:bodyPr anchor="t">
            <a:normAutofit/>
          </a:bodyPr>
          <a:lstStyle/>
          <a:p>
            <a:pPr algn="ctr"/>
            <a:r>
              <a:rPr lang="en-US" sz="2600" b="1" dirty="0" smtClean="0"/>
              <a:t>COMPARISON OF BALLAST SPECIFICATIONS OVER WORLD RAILWAYS</a:t>
            </a:r>
            <a:endParaRPr lang="en-US" sz="2600"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3025306397"/>
              </p:ext>
            </p:extLst>
          </p:nvPr>
        </p:nvGraphicFramePr>
        <p:xfrm>
          <a:off x="457200" y="1143000"/>
          <a:ext cx="8153400" cy="5496560"/>
        </p:xfrm>
        <a:graphic>
          <a:graphicData uri="http://schemas.openxmlformats.org/drawingml/2006/table">
            <a:tbl>
              <a:tblPr firstRow="1" bandRow="1">
                <a:tableStyleId>{2D5ABB26-0587-4C30-8999-92F81FD0307C}</a:tableStyleId>
              </a:tblPr>
              <a:tblGrid>
                <a:gridCol w="1681843"/>
                <a:gridCol w="1137557"/>
                <a:gridCol w="1371600"/>
                <a:gridCol w="1143000"/>
                <a:gridCol w="152400"/>
                <a:gridCol w="1240971"/>
                <a:gridCol w="1426029"/>
              </a:tblGrid>
              <a:tr h="370840">
                <a:tc>
                  <a:txBody>
                    <a:bodyPr/>
                    <a:lstStyle/>
                    <a:p>
                      <a:pPr algn="ctr"/>
                      <a:r>
                        <a:rPr lang="en-US" b="1" dirty="0" smtClean="0"/>
                        <a:t>Parameter/ Property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IR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American Rly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Australian</a:t>
                      </a:r>
                      <a:r>
                        <a:rPr lang="en-US" b="1" baseline="0" dirty="0" smtClean="0"/>
                        <a:t> Rly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smtClean="0"/>
                        <a:t>Canadian National Rly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b="1" dirty="0" smtClean="0"/>
                        <a:t>European Rly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Particle Gradation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Poorly </a:t>
                      </a:r>
                      <a:r>
                        <a:rPr lang="en-US" dirty="0" err="1" smtClean="0"/>
                        <a:t>Gradaed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endParaRPr lang="en-US" dirty="0" smtClean="0"/>
                    </a:p>
                    <a:p>
                      <a:pPr algn="ctr"/>
                      <a:r>
                        <a:rPr lang="en-US" dirty="0" smtClean="0"/>
                        <a:t>Well Graded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b="1" dirty="0" smtClean="0"/>
                        <a:t>Soundness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tc>
                <a:tc>
                  <a:txBody>
                    <a:bodyPr/>
                    <a:lstStyle/>
                    <a:p>
                      <a:pPr algn="ctr"/>
                      <a:r>
                        <a:rPr lang="en-US"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Crushing Value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Impact</a:t>
                      </a:r>
                      <a:r>
                        <a:rPr lang="en-US" baseline="0" dirty="0" smtClean="0"/>
                        <a:t> Value</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endParaRPr lang="en-US" dirty="0" smtClean="0"/>
                    </a:p>
                    <a:p>
                      <a:pPr algn="ctr"/>
                      <a:r>
                        <a:rPr lang="en-US" dirty="0" smtClean="0"/>
                        <a:t>Size</a:t>
                      </a:r>
                      <a:r>
                        <a:rPr lang="en-US" baseline="0" dirty="0" smtClean="0"/>
                        <a:t> range matching the actual ballast in track.</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tc>
                <a:tc hMerge="1">
                  <a:txBody>
                    <a:bodyPr/>
                    <a:lstStyle/>
                    <a:p>
                      <a:pPr algn="ctr"/>
                      <a:endParaRPr lang="en-US" b="1" dirty="0"/>
                    </a:p>
                  </a:txBody>
                  <a:tcPr/>
                </a:tc>
                <a:tc hMerge="1">
                  <a:txBody>
                    <a:bodyPr/>
                    <a:lstStyle/>
                    <a:p>
                      <a:pPr algn="ctr"/>
                      <a:endParaRPr lang="en-US" b="1" dirty="0"/>
                    </a:p>
                  </a:txBody>
                  <a:tcPr/>
                </a:tc>
                <a:tc hMerge="1">
                  <a:txBody>
                    <a:bodyPr/>
                    <a:lstStyle/>
                    <a:p>
                      <a:pPr algn="ctr"/>
                      <a:endParaRPr lang="en-US" b="1" dirty="0"/>
                    </a:p>
                  </a:txBody>
                  <a:tcPr/>
                </a:tc>
              </a:tr>
              <a:tr h="370840">
                <a:tc>
                  <a:txBody>
                    <a:bodyPr/>
                    <a:lstStyle/>
                    <a:p>
                      <a:r>
                        <a:rPr lang="en-US" b="1" dirty="0" smtClean="0"/>
                        <a:t>Abrasion Value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a:t>
                      </a:r>
                      <a:r>
                        <a:rPr lang="en-US" baseline="0" dirty="0" smtClean="0"/>
                        <a:t> &amp; LAA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Electrical Resistivity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Bulk Sp. Gr.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Flakiness</a:t>
                      </a:r>
                      <a:r>
                        <a:rPr lang="en-US" b="1" baseline="0" dirty="0" smtClean="0"/>
                        <a:t> &amp; Elongation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t>Chemical Analysis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p>
                  </a:txBody>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24548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96962"/>
          </a:xfrm>
        </p:spPr>
        <p:txBody>
          <a:bodyPr anchor="t">
            <a:normAutofit/>
          </a:bodyPr>
          <a:lstStyle/>
          <a:p>
            <a:pPr algn="ctr"/>
            <a:r>
              <a:rPr lang="en-US" b="1" dirty="0" smtClean="0"/>
              <a:t>Comparison of Ballast gradation curves</a:t>
            </a:r>
            <a:endParaRPr lang="en-US"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a:t>
            </a:fld>
            <a:endParaRPr lang="en-US"/>
          </a:p>
        </p:txBody>
      </p:sp>
      <p:pic>
        <p:nvPicPr>
          <p:cNvPr id="6" name="Picture 5"/>
          <p:cNvPicPr/>
          <p:nvPr/>
        </p:nvPicPr>
        <p:blipFill>
          <a:blip r:embed="rId2" cstate="print"/>
          <a:srcRect l="53030" t="29929" r="3674" b="16358"/>
          <a:stretch>
            <a:fillRect/>
          </a:stretch>
        </p:blipFill>
        <p:spPr bwMode="auto">
          <a:xfrm>
            <a:off x="304800" y="1257300"/>
            <a:ext cx="78486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nchor="t">
            <a:normAutofit fontScale="90000"/>
          </a:bodyPr>
          <a:lstStyle/>
          <a:p>
            <a:r>
              <a:rPr lang="en-US" sz="3200" b="1" dirty="0" smtClean="0">
                <a:solidFill>
                  <a:schemeClr val="tx1"/>
                </a:solidFill>
              </a:rPr>
              <a:t>1. </a:t>
            </a:r>
            <a:r>
              <a:rPr lang="en-US" sz="3200" b="1" dirty="0" err="1" smtClean="0">
                <a:solidFill>
                  <a:schemeClr val="tx1"/>
                </a:solidFill>
              </a:rPr>
              <a:t>Mechanised</a:t>
            </a:r>
            <a:r>
              <a:rPr lang="en-US" sz="3200" b="1" dirty="0" smtClean="0">
                <a:solidFill>
                  <a:schemeClr val="tx1"/>
                </a:solidFill>
              </a:rPr>
              <a:t> Deep Screening of Ballast</a:t>
            </a:r>
            <a:endParaRPr lang="en-US" sz="3200" b="1" dirty="0">
              <a:solidFill>
                <a:schemeClr val="tx1"/>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8</a:t>
            </a:fld>
            <a:endParaRPr lang="en-US"/>
          </a:p>
        </p:txBody>
      </p:sp>
      <p:pic>
        <p:nvPicPr>
          <p:cNvPr id="91141" name="Picture 2" descr="RM80U"/>
          <p:cNvPicPr>
            <a:picLocks noChangeAspect="1" noChangeArrowheads="1"/>
          </p:cNvPicPr>
          <p:nvPr/>
        </p:nvPicPr>
        <p:blipFill>
          <a:blip r:embed="rId2" cstate="print"/>
          <a:srcRect/>
          <a:stretch>
            <a:fillRect/>
          </a:stretch>
        </p:blipFill>
        <p:spPr bwMode="auto">
          <a:xfrm>
            <a:off x="228600" y="1600200"/>
            <a:ext cx="5638800" cy="1924783"/>
          </a:xfrm>
          <a:prstGeom prst="rect">
            <a:avLst/>
          </a:prstGeom>
          <a:noFill/>
        </p:spPr>
      </p:pic>
      <p:pic>
        <p:nvPicPr>
          <p:cNvPr id="91140" name="Picture 4" descr="112110"/>
          <p:cNvPicPr>
            <a:picLocks noChangeAspect="1" noChangeArrowheads="1"/>
          </p:cNvPicPr>
          <p:nvPr/>
        </p:nvPicPr>
        <p:blipFill>
          <a:blip r:embed="rId3" cstate="print"/>
          <a:srcRect/>
          <a:stretch>
            <a:fillRect/>
          </a:stretch>
        </p:blipFill>
        <p:spPr bwMode="auto">
          <a:xfrm>
            <a:off x="5867400" y="1600200"/>
            <a:ext cx="2914650" cy="1933575"/>
          </a:xfrm>
          <a:prstGeom prst="rect">
            <a:avLst/>
          </a:prstGeom>
          <a:noFill/>
        </p:spPr>
      </p:pic>
      <p:pic>
        <p:nvPicPr>
          <p:cNvPr id="91138" name="Picture 5" descr="112120"/>
          <p:cNvPicPr>
            <a:picLocks noChangeAspect="1" noChangeArrowheads="1"/>
          </p:cNvPicPr>
          <p:nvPr/>
        </p:nvPicPr>
        <p:blipFill>
          <a:blip r:embed="rId4" cstate="print"/>
          <a:srcRect/>
          <a:stretch>
            <a:fillRect/>
          </a:stretch>
        </p:blipFill>
        <p:spPr bwMode="auto">
          <a:xfrm>
            <a:off x="3429000" y="4038600"/>
            <a:ext cx="2514600" cy="2089949"/>
          </a:xfrm>
          <a:prstGeom prst="rect">
            <a:avLst/>
          </a:prstGeom>
          <a:noFill/>
        </p:spPr>
      </p:pic>
      <p:pic>
        <p:nvPicPr>
          <p:cNvPr id="91137" name="Picture 6" descr="Vibration screening unit, composition"/>
          <p:cNvPicPr>
            <a:picLocks noChangeAspect="1" noChangeArrowheads="1"/>
          </p:cNvPicPr>
          <p:nvPr/>
        </p:nvPicPr>
        <p:blipFill>
          <a:blip r:embed="rId5" cstate="print"/>
          <a:srcRect/>
          <a:stretch>
            <a:fillRect/>
          </a:stretch>
        </p:blipFill>
        <p:spPr bwMode="auto">
          <a:xfrm>
            <a:off x="342900" y="3886200"/>
            <a:ext cx="2705100" cy="2390775"/>
          </a:xfrm>
          <a:prstGeom prst="rect">
            <a:avLst/>
          </a:prstGeom>
          <a:noFill/>
        </p:spPr>
      </p:pic>
      <p:sp>
        <p:nvSpPr>
          <p:cNvPr id="12" name="TextBox 11"/>
          <p:cNvSpPr txBox="1"/>
          <p:nvPr/>
        </p:nvSpPr>
        <p:spPr>
          <a:xfrm>
            <a:off x="195937" y="6425232"/>
            <a:ext cx="2852063" cy="369332"/>
          </a:xfrm>
          <a:prstGeom prst="rect">
            <a:avLst/>
          </a:prstGeom>
          <a:noFill/>
        </p:spPr>
        <p:txBody>
          <a:bodyPr wrap="none" rtlCol="0">
            <a:spAutoFit/>
          </a:bodyPr>
          <a:lstStyle/>
          <a:p>
            <a:r>
              <a:rPr lang="en-US" dirty="0" smtClean="0"/>
              <a:t>Source : IRICEN Library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306291629"/>
              </p:ext>
            </p:extLst>
          </p:nvPr>
        </p:nvGraphicFramePr>
        <p:xfrm>
          <a:off x="6096000" y="4907280"/>
          <a:ext cx="1143000" cy="1112520"/>
        </p:xfrm>
        <a:graphic>
          <a:graphicData uri="http://schemas.openxmlformats.org/drawingml/2006/table">
            <a:tbl>
              <a:tblPr firstRow="1" bandRow="1">
                <a:tableStyleId>{5C22544A-7EE6-4342-B048-85BDC9FD1C3A}</a:tableStyleId>
              </a:tblPr>
              <a:tblGrid>
                <a:gridCol w="571500"/>
                <a:gridCol w="571500"/>
              </a:tblGrid>
              <a:tr h="370840">
                <a:tc>
                  <a:txBody>
                    <a:bodyPr/>
                    <a:lstStyle/>
                    <a:p>
                      <a:r>
                        <a:rPr lang="en-US" sz="1800" dirty="0" smtClean="0"/>
                        <a:t>80</a:t>
                      </a:r>
                      <a:endParaRPr lang="en-US" sz="1800" dirty="0"/>
                    </a:p>
                  </a:txBody>
                  <a:tcPr/>
                </a:tc>
                <a:tc>
                  <a:txBody>
                    <a:bodyPr/>
                    <a:lstStyle/>
                    <a:p>
                      <a:r>
                        <a:rPr lang="en-US" sz="1800" dirty="0" smtClean="0"/>
                        <a:t>65</a:t>
                      </a:r>
                      <a:endParaRPr lang="en-US" sz="1800" dirty="0"/>
                    </a:p>
                  </a:txBody>
                  <a:tcPr/>
                </a:tc>
              </a:tr>
              <a:tr h="370840">
                <a:tc>
                  <a:txBody>
                    <a:bodyPr/>
                    <a:lstStyle/>
                    <a:p>
                      <a:r>
                        <a:rPr lang="en-US" sz="1800" dirty="0" smtClean="0"/>
                        <a:t>50</a:t>
                      </a:r>
                      <a:endParaRPr lang="en-US" sz="1800" dirty="0"/>
                    </a:p>
                  </a:txBody>
                  <a:tcPr/>
                </a:tc>
                <a:tc>
                  <a:txBody>
                    <a:bodyPr/>
                    <a:lstStyle/>
                    <a:p>
                      <a:r>
                        <a:rPr lang="en-US" sz="1800" dirty="0" smtClean="0"/>
                        <a:t>40</a:t>
                      </a:r>
                      <a:endParaRPr lang="en-US" sz="1800" dirty="0"/>
                    </a:p>
                  </a:txBody>
                  <a:tcPr/>
                </a:tc>
              </a:tr>
              <a:tr h="370840">
                <a:tc>
                  <a:txBody>
                    <a:bodyPr/>
                    <a:lstStyle/>
                    <a:p>
                      <a:r>
                        <a:rPr lang="en-US" sz="1800" dirty="0" smtClean="0"/>
                        <a:t>36</a:t>
                      </a:r>
                      <a:endParaRPr lang="en-US" sz="1800" dirty="0"/>
                    </a:p>
                  </a:txBody>
                  <a:tcPr/>
                </a:tc>
                <a:tc>
                  <a:txBody>
                    <a:bodyPr/>
                    <a:lstStyle/>
                    <a:p>
                      <a:r>
                        <a:rPr lang="en-US" sz="1800" dirty="0" smtClean="0"/>
                        <a:t>20</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9</a:t>
            </a:fld>
            <a:endParaRPr lang="en-US"/>
          </a:p>
        </p:txBody>
      </p:sp>
      <p:sp>
        <p:nvSpPr>
          <p:cNvPr id="9" name="Title 1"/>
          <p:cNvSpPr>
            <a:spLocks noGrp="1"/>
          </p:cNvSpPr>
          <p:nvPr>
            <p:ph type="title"/>
          </p:nvPr>
        </p:nvSpPr>
        <p:spPr>
          <a:xfrm>
            <a:off x="152400" y="46038"/>
            <a:ext cx="8229600" cy="639762"/>
          </a:xfrm>
        </p:spPr>
        <p:txBody>
          <a:bodyPr>
            <a:normAutofit/>
          </a:bodyPr>
          <a:lstStyle/>
          <a:p>
            <a:r>
              <a:rPr lang="en-US" b="1" dirty="0" smtClean="0">
                <a:solidFill>
                  <a:schemeClr val="tx1"/>
                </a:solidFill>
              </a:rPr>
              <a:t>2. Degradation Analysis of Ballast </a:t>
            </a:r>
            <a:endParaRPr lang="en-US" b="1" dirty="0">
              <a:solidFill>
                <a:schemeClr val="tx1"/>
              </a:solidFill>
            </a:endParaRPr>
          </a:p>
        </p:txBody>
      </p:sp>
      <p:graphicFrame>
        <p:nvGraphicFramePr>
          <p:cNvPr id="6" name="Chart 5"/>
          <p:cNvGraphicFramePr/>
          <p:nvPr/>
        </p:nvGraphicFramePr>
        <p:xfrm>
          <a:off x="381000" y="762000"/>
          <a:ext cx="8305799" cy="5714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r">
      <a:majorFont>
        <a:latin typeface="Century Schoolbook"/>
        <a:ea typeface=""/>
        <a:cs typeface=""/>
      </a:majorFont>
      <a:minorFont>
        <a:latin typeface="Century Schoolbook"/>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4601</TotalTime>
  <Words>921</Words>
  <Application>Microsoft Office PowerPoint</Application>
  <PresentationFormat>On-screen Show (4:3)</PresentationFormat>
  <Paragraphs>302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Slide 1</vt:lpstr>
      <vt:lpstr>Field Investigations and Ballast Sampling for Lab Testings</vt:lpstr>
      <vt:lpstr>Field Investigations and Ballast Sampling for Lab Testings</vt:lpstr>
      <vt:lpstr>Cost Assessment of Indian Railways Track Ballast </vt:lpstr>
      <vt:lpstr>Specification IRS GE-1 2016 (comparison)</vt:lpstr>
      <vt:lpstr>COMPARISON OF BALLAST SPECIFICATIONS OVER WORLD RAILWAYS</vt:lpstr>
      <vt:lpstr>Comparison of Ballast gradation curves</vt:lpstr>
      <vt:lpstr>1. Mechanised Deep Screening of Ballast</vt:lpstr>
      <vt:lpstr>2. Degradation Analysis of Ballast </vt:lpstr>
      <vt:lpstr>3. Degradation analysis of Ballast with Geotextile</vt:lpstr>
      <vt:lpstr>4. Fouling of Ballast</vt:lpstr>
      <vt:lpstr>Ballast Fouling With Increase in GMT</vt:lpstr>
      <vt:lpstr>5.Improvement in TGI after Geotextiles</vt:lpstr>
      <vt:lpstr>RECOMMENDATIONS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kaustav</dc:creator>
  <cp:lastModifiedBy>RP Singh</cp:lastModifiedBy>
  <cp:revision>689</cp:revision>
  <dcterms:created xsi:type="dcterms:W3CDTF">2006-08-16T00:00:00Z</dcterms:created>
  <dcterms:modified xsi:type="dcterms:W3CDTF">2017-01-12T20:24:17Z</dcterms:modified>
</cp:coreProperties>
</file>